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8" r:id="rId5"/>
  </p:sldMasterIdLst>
  <p:notesMasterIdLst>
    <p:notesMasterId r:id="rId18"/>
  </p:notesMasterIdLst>
  <p:sldIdLst>
    <p:sldId id="1205" r:id="rId6"/>
    <p:sldId id="1219" r:id="rId7"/>
    <p:sldId id="1185" r:id="rId8"/>
    <p:sldId id="1210" r:id="rId9"/>
    <p:sldId id="1215" r:id="rId10"/>
    <p:sldId id="1218" r:id="rId11"/>
    <p:sldId id="1208" r:id="rId12"/>
    <p:sldId id="1223" r:id="rId13"/>
    <p:sldId id="1221" r:id="rId14"/>
    <p:sldId id="1222" r:id="rId15"/>
    <p:sldId id="1209" r:id="rId16"/>
    <p:sldId id="1206" r:id="rId17"/>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8"/>
    <a:srgbClr val="FF99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95DB6-06E0-9157-B230-18319AF2C6EF}" v="1" dt="2021-05-12T20:06:59.235"/>
    <p1510:client id="{00000000-0000-0000-0000-000000000000}" v="33" dt="2021-05-12T19:22:09.955"/>
    <p1510:client id="{00EB049A-6D7E-49A0-9FB1-05C69A96F594}" v="4" dt="2021-05-13T14:57:13.0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7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3FFCD6C-A688-4C20-AAF6-58864CB65B2F}" type="datetimeFigureOut">
              <a:rPr lang="en-US" smtClean="0"/>
              <a:t>5/13/2021</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48207475-80A6-4E43-BCEA-9FFE0051EA23}" type="slidenum">
              <a:rPr lang="en-US" smtClean="0"/>
              <a:t>‹#›</a:t>
            </a:fld>
            <a:endParaRPr lang="en-US"/>
          </a:p>
        </p:txBody>
      </p:sp>
    </p:spTree>
    <p:extLst>
      <p:ext uri="{BB962C8B-B14F-4D97-AF65-F5344CB8AC3E}">
        <p14:creationId xmlns:p14="http://schemas.microsoft.com/office/powerpoint/2010/main" val="86429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 Plan is required as part of the Home Rule act and has two components—The federal component that the National Capital Planning Commission develops.  The District Elements in which OP develops and which help guide policies across the District. </a:t>
            </a:r>
          </a:p>
          <a:p>
            <a:endParaRPr lang="en-US" dirty="0"/>
          </a:p>
          <a:p>
            <a:r>
              <a:rPr lang="en-US" dirty="0"/>
              <a:t>By law it requires the Comp Plan to connect to the 5 year Capital Improvement Plan (CIP) of our budget; as well as zoning which can not be inconsistent with the Comp Plan. </a:t>
            </a:r>
          </a:p>
          <a:p>
            <a:endParaRPr lang="en-US" dirty="0"/>
          </a:p>
          <a:p>
            <a:r>
              <a:rPr lang="en-US" dirty="0"/>
              <a:t>The Comp plan is not zoning. Zoning is under the purview of the independent Zoning Commission.</a:t>
            </a:r>
          </a:p>
          <a:p>
            <a:endParaRPr lang="en-US" dirty="0"/>
          </a:p>
          <a:p>
            <a:r>
              <a:rPr lang="en-US" dirty="0"/>
              <a:t>The Comp Plan was written in 2006 and amended in 2011. Given how our city has changed in that time, it is important that we amend it now to reflect today’s conditions, opportunities, and challenges – including housing, equity, resilience and public resources.</a:t>
            </a:r>
          </a:p>
          <a:p>
            <a:endParaRPr lang="en-US" dirty="0"/>
          </a:p>
          <a:p>
            <a:r>
              <a:rPr lang="en-US" dirty="0"/>
              <a:t>The Comp Plan is a high-level guiding document that sets a positive, long-term vision for the District, through the lens of its physical growth and change. It allows us to be intentional about how and where we change, and how we balance competing interests in order to ensure a vibrant, equitable, and resilient city, not only for us, but for our children and grandchildren. </a:t>
            </a:r>
          </a:p>
          <a:p>
            <a:endParaRPr lang="en-US" dirty="0"/>
          </a:p>
          <a:p>
            <a:r>
              <a:rPr lang="en-US" dirty="0"/>
              <a:t>It establishes a vision and broad goals to help inform decision-making and provide context for residents, officials, and stakeholders and can help guide and inform more fine-grained planning efforts. </a:t>
            </a:r>
          </a:p>
          <a:p>
            <a:endParaRPr lang="en-US" dirty="0"/>
          </a:p>
        </p:txBody>
      </p:sp>
      <p:sp>
        <p:nvSpPr>
          <p:cNvPr id="4" name="Slide Number Placeholder 3"/>
          <p:cNvSpPr>
            <a:spLocks noGrp="1"/>
          </p:cNvSpPr>
          <p:nvPr>
            <p:ph type="sldNum" sz="quarter" idx="5"/>
          </p:nvPr>
        </p:nvSpPr>
        <p:spPr/>
        <p:txBody>
          <a:bodyPr/>
          <a:lstStyle/>
          <a:p>
            <a:fld id="{48207475-80A6-4E43-BCEA-9FFE0051EA23}" type="slidenum">
              <a:rPr lang="en-US" smtClean="0"/>
              <a:t>2</a:t>
            </a:fld>
            <a:endParaRPr lang="en-US"/>
          </a:p>
        </p:txBody>
      </p:sp>
    </p:spTree>
    <p:extLst>
      <p:ext uri="{BB962C8B-B14F-4D97-AF65-F5344CB8AC3E}">
        <p14:creationId xmlns:p14="http://schemas.microsoft.com/office/powerpoint/2010/main" val="255258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cs typeface="Arial"/>
              </a:rPr>
              <a:t>There are 25 elements or chapters in the Comp Plan. As you may know, the first element, the Framework was introduced to Council in January of 2019. It had its first reading in July and approved by Council on October 8. </a:t>
            </a:r>
          </a:p>
          <a:p>
            <a:endParaRPr lang="en-US" dirty="0">
              <a:cs typeface="Arial"/>
            </a:endParaRPr>
          </a:p>
          <a:p>
            <a:r>
              <a:rPr lang="en-US" dirty="0">
                <a:cs typeface="Arial"/>
              </a:rPr>
              <a:t>The Framework is the foundational element of the Comp Plan and through analysis of data and forces driving change, sets the context for the rest of the plan. Council approval of the Framework on 10/8 was a critical component for OP to move forward in the amendment process. It has also helped surface the major concerns and issues that residents and Councilmembers would like the Comp Plan to address. </a:t>
            </a:r>
          </a:p>
          <a:p>
            <a:endParaRPr lang="en-US" dirty="0">
              <a:cs typeface="Arial"/>
            </a:endParaRPr>
          </a:p>
          <a:p>
            <a:r>
              <a:rPr lang="en-US" dirty="0">
                <a:cs typeface="Arial"/>
              </a:rPr>
              <a:t>As you can see here, the remaining elements are divided into citywide elements, like housing, arts and culture and transportation and 10 area elements. </a:t>
            </a:r>
          </a:p>
          <a:p>
            <a:endParaRPr lang="en-US" dirty="0">
              <a:cs typeface="Arial"/>
            </a:endParaRPr>
          </a:p>
          <a:p>
            <a:r>
              <a:rPr lang="en-US" dirty="0">
                <a:cs typeface="Arial"/>
              </a:rPr>
              <a:t>While planning areas are similar to Wards, we do not use Wards because they change every 10 years with Census. Planning areas also allow us the opportunity to group similar neighborhoods together. </a:t>
            </a:r>
          </a:p>
          <a:p>
            <a:endParaRPr lang="en-US" dirty="0">
              <a:cs typeface="Arial"/>
            </a:endParaRPr>
          </a:p>
        </p:txBody>
      </p:sp>
      <p:sp>
        <p:nvSpPr>
          <p:cNvPr id="4" name="Slide Number Placeholder 3"/>
          <p:cNvSpPr>
            <a:spLocks noGrp="1"/>
          </p:cNvSpPr>
          <p:nvPr>
            <p:ph type="sldNum" idx="12"/>
          </p:nvPr>
        </p:nvSpPr>
        <p:spPr/>
        <p:txBody>
          <a:bodyPr/>
          <a:lstStyle/>
          <a:p>
            <a:fld id="{00000000-1234-1234-1234-123412341234}" type="slidenum">
              <a:rPr lang="en-US">
                <a:sym typeface="Calibri"/>
              </a:rPr>
              <a:pPr/>
              <a:t>3</a:t>
            </a:fld>
            <a:endParaRPr lang="en-US">
              <a:sym typeface="Calibri"/>
            </a:endParaRPr>
          </a:p>
        </p:txBody>
      </p:sp>
      <p:sp>
        <p:nvSpPr>
          <p:cNvPr id="6" name="Slide Image Placeholder 5">
            <a:extLst>
              <a:ext uri="{FF2B5EF4-FFF2-40B4-BE49-F238E27FC236}">
                <a16:creationId xmlns:a16="http://schemas.microsoft.com/office/drawing/2014/main" id="{07866BF3-2EE0-4759-814C-4DE9B52CB4BD}"/>
              </a:ext>
            </a:extLst>
          </p:cNvPr>
          <p:cNvSpPr>
            <a:spLocks noGrp="1" noRot="1" noChangeAspect="1"/>
          </p:cNvSpPr>
          <p:nvPr>
            <p:ph type="sldImg"/>
          </p:nvPr>
        </p:nvSpPr>
        <p:spPr/>
      </p:sp>
    </p:spTree>
    <p:extLst>
      <p:ext uri="{BB962C8B-B14F-4D97-AF65-F5344CB8AC3E}">
        <p14:creationId xmlns:p14="http://schemas.microsoft.com/office/powerpoint/2010/main" val="325820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207475-80A6-4E43-BCEA-9FFE0051EA23}" type="slidenum">
              <a:rPr lang="en-US" smtClean="0"/>
              <a:t>5</a:t>
            </a:fld>
            <a:endParaRPr lang="en-US"/>
          </a:p>
        </p:txBody>
      </p:sp>
    </p:spTree>
    <p:extLst>
      <p:ext uri="{BB962C8B-B14F-4D97-AF65-F5344CB8AC3E}">
        <p14:creationId xmlns:p14="http://schemas.microsoft.com/office/powerpoint/2010/main" val="184431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207475-80A6-4E43-BCEA-9FFE0051EA23}" type="slidenum">
              <a:rPr lang="en-US" smtClean="0"/>
              <a:t>6</a:t>
            </a:fld>
            <a:endParaRPr lang="en-US"/>
          </a:p>
        </p:txBody>
      </p:sp>
    </p:spTree>
    <p:extLst>
      <p:ext uri="{BB962C8B-B14F-4D97-AF65-F5344CB8AC3E}">
        <p14:creationId xmlns:p14="http://schemas.microsoft.com/office/powerpoint/2010/main" val="159493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FLUM is divided into land use categories, from low to high and across commercial, residential, and industrial. It is of interest to anyone who wants to build anything in the District as zoning must be in alignment with it. Please note: the FLUM is not a Zoning Map. </a:t>
            </a:r>
          </a:p>
          <a:p>
            <a:endParaRPr lang="en-US" dirty="0"/>
          </a:p>
        </p:txBody>
      </p:sp>
      <p:sp>
        <p:nvSpPr>
          <p:cNvPr id="4" name="Slide Number Placeholder 3"/>
          <p:cNvSpPr>
            <a:spLocks noGrp="1"/>
          </p:cNvSpPr>
          <p:nvPr>
            <p:ph type="sldNum" sz="quarter" idx="5"/>
          </p:nvPr>
        </p:nvSpPr>
        <p:spPr/>
        <p:txBody>
          <a:bodyPr/>
          <a:lstStyle/>
          <a:p>
            <a:fld id="{48207475-80A6-4E43-BCEA-9FFE0051EA23}" type="slidenum">
              <a:rPr lang="en-US" smtClean="0"/>
              <a:t>7</a:t>
            </a:fld>
            <a:endParaRPr lang="en-US"/>
          </a:p>
        </p:txBody>
      </p:sp>
    </p:spTree>
    <p:extLst>
      <p:ext uri="{BB962C8B-B14F-4D97-AF65-F5344CB8AC3E}">
        <p14:creationId xmlns:p14="http://schemas.microsoft.com/office/powerpoint/2010/main" val="324920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engagement has been a hallmark of the Comprehensive Plan update process and has been broader and deeper outreach of any previous effort for an update. Through various engagement events and venues, OP has heard from tens of thousands of residents and stakeholders. This input has helped shape the update. In 2016, OP kicked off the amendment cycle by hosting seven town hall meetings across the District. Then, in 2017, during the official open call for amendments, OP held over 100 community-based office hours across all eight wards. The open call process yielded over 3,000 amendment proposals. OP also incorporated public input from other venues, including feedback provided through the DC Council’s review of the Framework Element in 2018 and 2019; OP's 2019 DC Values Campaign, which reached nearly 3,100 residents and stakeholders across all eight wards; and numerous housing engagements in 2019. The update integrates more than 40 plans produced by District agencies, including small area plans, the preparation of which entailed hundreds of public engagements. In October 2019, OP launched the final public review process, and took several steps to prioritize meaningful ANC participation, including holding trainings about the process and timeline; hosting ANC-specific trainings about key changes; and attending ANC meetings. As a result, OP received 33 official ANC resolutions.</a:t>
            </a:r>
          </a:p>
        </p:txBody>
      </p:sp>
      <p:sp>
        <p:nvSpPr>
          <p:cNvPr id="4" name="Slide Number Placeholder 3"/>
          <p:cNvSpPr>
            <a:spLocks noGrp="1"/>
          </p:cNvSpPr>
          <p:nvPr>
            <p:ph type="sldNum" sz="quarter" idx="5"/>
          </p:nvPr>
        </p:nvSpPr>
        <p:spPr/>
        <p:txBody>
          <a:bodyPr/>
          <a:lstStyle/>
          <a:p>
            <a:fld id="{48207475-80A6-4E43-BCEA-9FFE0051EA23}" type="slidenum">
              <a:rPr lang="en-US" smtClean="0"/>
              <a:t>11</a:t>
            </a:fld>
            <a:endParaRPr lang="en-US"/>
          </a:p>
        </p:txBody>
      </p:sp>
    </p:spTree>
    <p:extLst>
      <p:ext uri="{BB962C8B-B14F-4D97-AF65-F5344CB8AC3E}">
        <p14:creationId xmlns:p14="http://schemas.microsoft.com/office/powerpoint/2010/main" val="105087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3943350"/>
            <a:ext cx="7772400" cy="369332"/>
          </a:xfrm>
          <a:prstGeom prst="rect">
            <a:avLst/>
          </a:prstGeom>
        </p:spPr>
        <p:txBody>
          <a:bodyPr wrap="square" lIns="0" tIns="0" rIns="0" bIns="0">
            <a:spAutoFit/>
          </a:bodyPr>
          <a:lstStyle>
            <a:lvl1pPr>
              <a:defRPr b="1"/>
            </a:lvl1pPr>
          </a:lstStyle>
          <a:p>
            <a:endParaRPr/>
          </a:p>
        </p:txBody>
      </p:sp>
      <p:sp>
        <p:nvSpPr>
          <p:cNvPr id="7" name="Holder 5">
            <a:extLst>
              <a:ext uri="{FF2B5EF4-FFF2-40B4-BE49-F238E27FC236}">
                <a16:creationId xmlns:a16="http://schemas.microsoft.com/office/drawing/2014/main" id="{D2B621E8-4FF0-4BC8-B590-68DFA1786B6B}"/>
              </a:ext>
            </a:extLst>
          </p:cNvPr>
          <p:cNvSpPr>
            <a:spLocks noGrp="1"/>
          </p:cNvSpPr>
          <p:nvPr>
            <p:ph type="dt" sz="half" idx="6"/>
          </p:nvPr>
        </p:nvSpPr>
        <p:spPr>
          <a:xfrm>
            <a:off x="6626821" y="4657460"/>
            <a:ext cx="2103120" cy="215444"/>
          </a:xfrm>
          <a:prstGeom prst="rect">
            <a:avLst/>
          </a:prstGeom>
        </p:spPr>
        <p:txBody>
          <a:bodyPr wrap="square" lIns="0" tIns="0" rIns="0" bIns="0">
            <a:spAutoFit/>
          </a:bodyPr>
          <a:lstStyle>
            <a:lvl1pPr algn="l">
              <a:defRPr sz="1400">
                <a:solidFill>
                  <a:schemeClr val="tx1">
                    <a:tint val="75000"/>
                  </a:schemeClr>
                </a:solidFill>
                <a:latin typeface="Neutra Text Light Alt" panose="02000000000000000000" pitchFamily="50" charset="0"/>
              </a:defRPr>
            </a:lvl1pPr>
          </a:lstStyle>
          <a:p>
            <a:fld id="{B6805D82-5126-446B-BF78-77B9218A78F9}" type="datetime4">
              <a:rPr lang="en-US" smtClean="0"/>
              <a:t>May 13, 2021</a:t>
            </a:fld>
            <a:endParaRPr lang="en-US"/>
          </a:p>
        </p:txBody>
      </p:sp>
      <p:grpSp>
        <p:nvGrpSpPr>
          <p:cNvPr id="9" name="Group 8">
            <a:extLst>
              <a:ext uri="{FF2B5EF4-FFF2-40B4-BE49-F238E27FC236}">
                <a16:creationId xmlns:a16="http://schemas.microsoft.com/office/drawing/2014/main" id="{8439C34B-9268-4279-8409-2567FD0D2BDB}"/>
              </a:ext>
            </a:extLst>
          </p:cNvPr>
          <p:cNvGrpSpPr/>
          <p:nvPr userDrawn="1"/>
        </p:nvGrpSpPr>
        <p:grpSpPr>
          <a:xfrm>
            <a:off x="5349984" y="208534"/>
            <a:ext cx="3794016" cy="1220216"/>
            <a:chOff x="5419070" y="199882"/>
            <a:chExt cx="3794016" cy="1206637"/>
          </a:xfrm>
        </p:grpSpPr>
        <p:sp>
          <p:nvSpPr>
            <p:cNvPr id="10" name="TextBox 9">
              <a:extLst>
                <a:ext uri="{FF2B5EF4-FFF2-40B4-BE49-F238E27FC236}">
                  <a16:creationId xmlns:a16="http://schemas.microsoft.com/office/drawing/2014/main" id="{D17A77BD-ECDB-49D0-9950-75217B4076AB}"/>
                </a:ext>
              </a:extLst>
            </p:cNvPr>
            <p:cNvSpPr txBox="1"/>
            <p:nvPr userDrawn="1"/>
          </p:nvSpPr>
          <p:spPr>
            <a:xfrm>
              <a:off x="5419070" y="249983"/>
              <a:ext cx="3794016" cy="1156536"/>
            </a:xfrm>
            <a:prstGeom prst="rect">
              <a:avLst/>
            </a:prstGeom>
            <a:noFill/>
          </p:spPr>
          <p:txBody>
            <a:bodyPr wrap="square" rtlCol="0">
              <a:spAutoFit/>
            </a:bodyPr>
            <a:lstStyle/>
            <a:p>
              <a:pPr algn="l"/>
              <a:r>
                <a:rPr lang="en-US" sz="1600">
                  <a:solidFill>
                    <a:srgbClr val="012C3B"/>
                  </a:solidFill>
                  <a:latin typeface="Neutra Text Light Alt" pitchFamily="50" charset="0"/>
                </a:rPr>
                <a:t>The District of Columbia</a:t>
              </a:r>
            </a:p>
            <a:p>
              <a:pPr algn="l"/>
              <a:r>
                <a:rPr lang="en-US" sz="1600">
                  <a:solidFill>
                    <a:srgbClr val="012C3B"/>
                  </a:solidFill>
                  <a:latin typeface="Neutra Text Light Alt" pitchFamily="50" charset="0"/>
                </a:rPr>
                <a:t>Office of Plannin</a:t>
              </a:r>
              <a:r>
                <a:rPr lang="en-US" sz="1600" b="0" i="0" u="none" strike="noStrike" cap="none" baseline="0">
                  <a:solidFill>
                    <a:srgbClr val="012C3B"/>
                  </a:solidFill>
                  <a:latin typeface="Neutra Text Light Alt" pitchFamily="50" charset="0"/>
                  <a:cs typeface="Arial"/>
                  <a:sym typeface="Arial"/>
                </a:rPr>
                <a:t>g</a:t>
              </a:r>
            </a:p>
            <a:p>
              <a:pPr algn="l"/>
              <a:r>
                <a:rPr lang="en-US" sz="1400" b="0" i="0" u="none" strike="noStrike" cap="none" baseline="0" noProof="0">
                  <a:solidFill>
                    <a:srgbClr val="012C3B"/>
                  </a:solidFill>
                  <a:latin typeface="Neutra Text Light Alt" pitchFamily="50" charset="0"/>
                  <a:ea typeface="Arial"/>
                  <a:cs typeface="Arial"/>
                  <a:sym typeface="Arial"/>
                </a:rPr>
                <a:t>Andrew Trueblood, Director</a:t>
              </a:r>
            </a:p>
            <a:p>
              <a:pPr algn="l"/>
              <a:endParaRPr lang="en-US" sz="2400">
                <a:solidFill>
                  <a:srgbClr val="012C3B"/>
                </a:solidFill>
                <a:latin typeface="Neutra Text Light Alt" pitchFamily="50" charset="0"/>
              </a:endParaRPr>
            </a:p>
          </p:txBody>
        </p:sp>
        <p:pic>
          <p:nvPicPr>
            <p:cNvPr id="11" name="Picture 10">
              <a:extLst>
                <a:ext uri="{FF2B5EF4-FFF2-40B4-BE49-F238E27FC236}">
                  <a16:creationId xmlns:a16="http://schemas.microsoft.com/office/drawing/2014/main" id="{961A50A7-5A4E-42FB-B483-30C786861367}"/>
                </a:ext>
              </a:extLst>
            </p:cNvPr>
            <p:cNvPicPr>
              <a:picLocks noChangeAspect="1"/>
            </p:cNvPicPr>
            <p:nvPr userDrawn="1"/>
          </p:nvPicPr>
          <p:blipFill>
            <a:blip r:embed="rId2"/>
            <a:stretch>
              <a:fillRect/>
            </a:stretch>
          </p:blipFill>
          <p:spPr>
            <a:xfrm>
              <a:off x="8109978" y="199882"/>
              <a:ext cx="689049" cy="850394"/>
            </a:xfrm>
            <a:prstGeom prst="rect">
              <a:avLst/>
            </a:prstGeom>
          </p:spPr>
        </p:pic>
      </p:gr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5388" y="361950"/>
            <a:ext cx="6869812" cy="461665"/>
          </a:xfrm>
          <a:prstGeom prst="rect">
            <a:avLst/>
          </a:prstGeom>
        </p:spPr>
        <p:txBody>
          <a:bodyPr lIns="0" tIns="0" rIns="0" bIns="0"/>
          <a:lstStyle>
            <a:lvl1pPr>
              <a:defRPr sz="2800" b="1" i="0">
                <a:solidFill>
                  <a:srgbClr val="002A38"/>
                </a:solidFill>
                <a:latin typeface="Neutra Text" panose="02000000000000000000" pitchFamily="50" charset="0"/>
                <a:cs typeface="Calibri"/>
              </a:defRPr>
            </a:lvl1pPr>
          </a:lstStyle>
          <a:p>
            <a:endParaRPr/>
          </a:p>
        </p:txBody>
      </p:sp>
      <p:sp>
        <p:nvSpPr>
          <p:cNvPr id="6" name="Holder 6"/>
          <p:cNvSpPr>
            <a:spLocks noGrp="1"/>
          </p:cNvSpPr>
          <p:nvPr>
            <p:ph type="sldNum" sz="quarter" idx="7"/>
          </p:nvPr>
        </p:nvSpPr>
        <p:spPr>
          <a:xfrm>
            <a:off x="8626220" y="4757023"/>
            <a:ext cx="267970" cy="207010"/>
          </a:xfrm>
          <a:prstGeom prst="rect">
            <a:avLst/>
          </a:prstGeom>
        </p:spPr>
        <p:txBody>
          <a:bodyPr lIns="0" tIns="0" rIns="0" bIns="0"/>
          <a:lstStyle>
            <a:lvl1pPr>
              <a:defRPr sz="1400" b="0" i="0">
                <a:solidFill>
                  <a:srgbClr val="002C3A"/>
                </a:solidFill>
                <a:latin typeface="Calibri"/>
                <a:cs typeface="Calibri"/>
              </a:defRPr>
            </a:lvl1pPr>
          </a:lstStyle>
          <a:p>
            <a:pPr marL="38100">
              <a:lnSpc>
                <a:spcPts val="1450"/>
              </a:lnSpc>
            </a:pPr>
            <a:fld id="{81D60167-4931-47E6-BA6A-407CBD079E47}" type="slidenum">
              <a:rPr spc="10" dirty="0"/>
              <a:t>‹#›</a:t>
            </a:fld>
            <a:endParaRPr spc="1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5388" y="361950"/>
            <a:ext cx="6869812" cy="461665"/>
          </a:xfrm>
          <a:prstGeom prst="rect">
            <a:avLst/>
          </a:prstGeom>
        </p:spPr>
        <p:txBody>
          <a:bodyPr lIns="0" tIns="0" rIns="0" bIns="0"/>
          <a:lstStyle>
            <a:lvl1pPr>
              <a:defRPr sz="2800" b="1" i="0">
                <a:solidFill>
                  <a:srgbClr val="002A38"/>
                </a:solidFill>
                <a:latin typeface="Neutra Text" panose="02000000000000000000" pitchFamily="50" charset="0"/>
                <a:cs typeface="Calibri"/>
              </a:defRPr>
            </a:lvl1pPr>
          </a:lstStyle>
          <a:p>
            <a:endParaRPr/>
          </a:p>
        </p:txBody>
      </p:sp>
      <p:sp>
        <p:nvSpPr>
          <p:cNvPr id="7" name="Slide Number Placeholder 8">
            <a:extLst>
              <a:ext uri="{FF2B5EF4-FFF2-40B4-BE49-F238E27FC236}">
                <a16:creationId xmlns:a16="http://schemas.microsoft.com/office/drawing/2014/main" id="{148EAA0F-6195-4C36-8239-8F0FB3C9683D}"/>
              </a:ext>
            </a:extLst>
          </p:cNvPr>
          <p:cNvSpPr txBox="1">
            <a:spLocks/>
          </p:cNvSpPr>
          <p:nvPr userDrawn="1"/>
        </p:nvSpPr>
        <p:spPr>
          <a:xfrm>
            <a:off x="8563947" y="4689069"/>
            <a:ext cx="5800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083F62-8ADD-4CD6-A0F5-7EF2F0873721}" type="slidenum">
              <a:rPr lang="en-US" sz="1400" smtClean="0">
                <a:solidFill>
                  <a:srgbClr val="012C3B"/>
                </a:solidFill>
                <a:latin typeface="Neutra Text" panose="02000000000000000000"/>
              </a:rPr>
              <a:pPr/>
              <a:t>‹#›</a:t>
            </a:fld>
            <a:endParaRPr lang="en-US" sz="1800">
              <a:solidFill>
                <a:srgbClr val="012C3B"/>
              </a:solidFill>
              <a:latin typeface="Neutra Text" panose="02000000000000000000"/>
            </a:endParaRPr>
          </a:p>
        </p:txBody>
      </p:sp>
    </p:spTree>
    <p:extLst>
      <p:ext uri="{BB962C8B-B14F-4D97-AF65-F5344CB8AC3E}">
        <p14:creationId xmlns:p14="http://schemas.microsoft.com/office/powerpoint/2010/main" val="150559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276225" y="0"/>
            <a:ext cx="152400" cy="5143500"/>
          </a:xfrm>
          <a:custGeom>
            <a:avLst/>
            <a:gdLst/>
            <a:ahLst/>
            <a:cxnLst/>
            <a:rect l="l" t="t" r="r" b="b"/>
            <a:pathLst>
              <a:path w="152400" h="5143500">
                <a:moveTo>
                  <a:pt x="0" y="5143500"/>
                </a:moveTo>
                <a:lnTo>
                  <a:pt x="152400" y="5143500"/>
                </a:lnTo>
                <a:lnTo>
                  <a:pt x="152400" y="0"/>
                </a:lnTo>
                <a:lnTo>
                  <a:pt x="0" y="0"/>
                </a:lnTo>
                <a:lnTo>
                  <a:pt x="0" y="5143500"/>
                </a:lnTo>
                <a:close/>
              </a:path>
            </a:pathLst>
          </a:custGeom>
          <a:solidFill>
            <a:srgbClr val="BE0000"/>
          </a:solidFill>
        </p:spPr>
        <p:txBody>
          <a:bodyPr wrap="square" lIns="0" tIns="0" rIns="0" bIns="0" rtlCol="0"/>
          <a:lstStyle/>
          <a:p>
            <a:endParaRPr/>
          </a:p>
        </p:txBody>
      </p:sp>
      <p:sp>
        <p:nvSpPr>
          <p:cNvPr id="17" name="bg object 17"/>
          <p:cNvSpPr/>
          <p:nvPr/>
        </p:nvSpPr>
        <p:spPr>
          <a:xfrm>
            <a:off x="0" y="0"/>
            <a:ext cx="276225" cy="5143500"/>
          </a:xfrm>
          <a:custGeom>
            <a:avLst/>
            <a:gdLst/>
            <a:ahLst/>
            <a:cxnLst/>
            <a:rect l="l" t="t" r="r" b="b"/>
            <a:pathLst>
              <a:path w="276225" h="5143500">
                <a:moveTo>
                  <a:pt x="276225" y="0"/>
                </a:moveTo>
                <a:lnTo>
                  <a:pt x="0" y="0"/>
                </a:lnTo>
                <a:lnTo>
                  <a:pt x="0" y="5143500"/>
                </a:lnTo>
                <a:lnTo>
                  <a:pt x="276225" y="5143500"/>
                </a:lnTo>
                <a:lnTo>
                  <a:pt x="276225" y="0"/>
                </a:lnTo>
                <a:close/>
              </a:path>
            </a:pathLst>
          </a:custGeom>
          <a:solidFill>
            <a:srgbClr val="002A38"/>
          </a:solidFill>
        </p:spPr>
        <p:txBody>
          <a:bodyPr wrap="square" lIns="0" tIns="0" rIns="0" bIns="0" rtlCol="0"/>
          <a:lstStyle/>
          <a:p>
            <a:endParaRPr/>
          </a:p>
        </p:txBody>
      </p:sp>
      <p:sp>
        <p:nvSpPr>
          <p:cNvPr id="2" name="Holder 2"/>
          <p:cNvSpPr>
            <a:spLocks noGrp="1"/>
          </p:cNvSpPr>
          <p:nvPr>
            <p:ph type="title"/>
          </p:nvPr>
        </p:nvSpPr>
        <p:spPr>
          <a:xfrm>
            <a:off x="434213" y="3921069"/>
            <a:ext cx="8448802" cy="461665"/>
          </a:xfrm>
          <a:prstGeom prst="rect">
            <a:avLst/>
          </a:prstGeom>
        </p:spPr>
        <p:txBody>
          <a:bodyPr lIns="0" tIns="0" rIns="0" bIns="0"/>
          <a:lstStyle>
            <a:lvl1pPr>
              <a:defRPr sz="3000" b="1" i="0">
                <a:solidFill>
                  <a:srgbClr val="002A38"/>
                </a:solidFill>
                <a:latin typeface="Calibri"/>
                <a:cs typeface="Calibri"/>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626821" y="4657460"/>
            <a:ext cx="2103120" cy="215444"/>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8626220" y="4757023"/>
            <a:ext cx="267970" cy="207010"/>
          </a:xfrm>
          <a:prstGeom prst="rect">
            <a:avLst/>
          </a:prstGeom>
        </p:spPr>
        <p:txBody>
          <a:bodyPr lIns="0" tIns="0" rIns="0" bIns="0"/>
          <a:lstStyle>
            <a:lvl1pPr>
              <a:defRPr sz="1400" b="0" i="0">
                <a:solidFill>
                  <a:srgbClr val="002C3A"/>
                </a:solidFill>
                <a:latin typeface="Calibri"/>
                <a:cs typeface="Calibri"/>
              </a:defRPr>
            </a:lvl1pPr>
          </a:lstStyle>
          <a:p>
            <a:pPr marL="38100">
              <a:lnSpc>
                <a:spcPts val="1450"/>
              </a:lnSpc>
            </a:pPr>
            <a:fld id="{81D60167-4931-47E6-BA6A-407CBD079E47}" type="slidenum">
              <a:rPr spc="10" dirty="0"/>
              <a:t>‹#›</a:t>
            </a:fld>
            <a:endParaRPr spc="1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276225" y="0"/>
            <a:ext cx="152400" cy="5143500"/>
          </a:xfrm>
          <a:custGeom>
            <a:avLst/>
            <a:gdLst/>
            <a:ahLst/>
            <a:cxnLst/>
            <a:rect l="l" t="t" r="r" b="b"/>
            <a:pathLst>
              <a:path w="152400" h="5143500">
                <a:moveTo>
                  <a:pt x="0" y="5143500"/>
                </a:moveTo>
                <a:lnTo>
                  <a:pt x="152400" y="5143500"/>
                </a:lnTo>
                <a:lnTo>
                  <a:pt x="152400" y="0"/>
                </a:lnTo>
                <a:lnTo>
                  <a:pt x="0" y="0"/>
                </a:lnTo>
                <a:lnTo>
                  <a:pt x="0" y="5143500"/>
                </a:lnTo>
                <a:close/>
              </a:path>
            </a:pathLst>
          </a:custGeom>
          <a:solidFill>
            <a:srgbClr val="BE0000"/>
          </a:solidFill>
        </p:spPr>
        <p:txBody>
          <a:bodyPr wrap="square" lIns="0" tIns="0" rIns="0" bIns="0" rtlCol="0"/>
          <a:lstStyle/>
          <a:p>
            <a:endParaRPr/>
          </a:p>
        </p:txBody>
      </p:sp>
      <p:sp>
        <p:nvSpPr>
          <p:cNvPr id="17" name="bg object 17"/>
          <p:cNvSpPr/>
          <p:nvPr/>
        </p:nvSpPr>
        <p:spPr>
          <a:xfrm>
            <a:off x="0" y="0"/>
            <a:ext cx="276225" cy="5143500"/>
          </a:xfrm>
          <a:custGeom>
            <a:avLst/>
            <a:gdLst/>
            <a:ahLst/>
            <a:cxnLst/>
            <a:rect l="l" t="t" r="r" b="b"/>
            <a:pathLst>
              <a:path w="276225" h="5143500">
                <a:moveTo>
                  <a:pt x="276225" y="0"/>
                </a:moveTo>
                <a:lnTo>
                  <a:pt x="0" y="0"/>
                </a:lnTo>
                <a:lnTo>
                  <a:pt x="0" y="5143500"/>
                </a:lnTo>
                <a:lnTo>
                  <a:pt x="276225" y="5143500"/>
                </a:lnTo>
                <a:lnTo>
                  <a:pt x="276225" y="0"/>
                </a:lnTo>
                <a:close/>
              </a:path>
            </a:pathLst>
          </a:custGeom>
          <a:solidFill>
            <a:srgbClr val="002A38"/>
          </a:solidFill>
        </p:spPr>
        <p:txBody>
          <a:bodyPr wrap="square" lIns="0" tIns="0" rIns="0" bIns="0" rtlCol="0"/>
          <a:lstStyle/>
          <a:p>
            <a:endParaRPr/>
          </a:p>
        </p:txBody>
      </p:sp>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626821" y="4657460"/>
            <a:ext cx="2103120" cy="215444"/>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a:xfrm>
            <a:off x="8626220" y="4757023"/>
            <a:ext cx="267970" cy="207010"/>
          </a:xfrm>
          <a:prstGeom prst="rect">
            <a:avLst/>
          </a:prstGeom>
        </p:spPr>
        <p:txBody>
          <a:bodyPr lIns="0" tIns="0" rIns="0" bIns="0"/>
          <a:lstStyle>
            <a:lvl1pPr>
              <a:defRPr sz="1400" b="0" i="0">
                <a:solidFill>
                  <a:srgbClr val="002C3A"/>
                </a:solidFill>
                <a:latin typeface="Calibri"/>
                <a:cs typeface="Calibri"/>
              </a:defRPr>
            </a:lvl1pPr>
          </a:lstStyle>
          <a:p>
            <a:pPr marL="38100">
              <a:lnSpc>
                <a:spcPts val="1450"/>
              </a:lnSpc>
            </a:pPr>
            <a:fld id="{81D60167-4931-47E6-BA6A-407CBD079E47}" type="slidenum">
              <a:rPr spc="10" dirty="0"/>
              <a:t>‹#›</a:t>
            </a:fld>
            <a:endParaRPr spc="1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ll Text Slide">
    <p:spTree>
      <p:nvGrpSpPr>
        <p:cNvPr id="1" name=""/>
        <p:cNvGrpSpPr/>
        <p:nvPr/>
      </p:nvGrpSpPr>
      <p:grpSpPr>
        <a:xfrm>
          <a:off x="0" y="0"/>
          <a:ext cx="0" cy="0"/>
          <a:chOff x="0" y="0"/>
          <a:chExt cx="0" cy="0"/>
        </a:xfrm>
      </p:grpSpPr>
      <p:grpSp>
        <p:nvGrpSpPr>
          <p:cNvPr id="25" name="Group 24"/>
          <p:cNvGrpSpPr/>
          <p:nvPr userDrawn="1"/>
        </p:nvGrpSpPr>
        <p:grpSpPr>
          <a:xfrm>
            <a:off x="2" y="0"/>
            <a:ext cx="428625" cy="5143500"/>
            <a:chOff x="0" y="0"/>
            <a:chExt cx="428625" cy="5143500"/>
          </a:xfrm>
        </p:grpSpPr>
        <p:sp>
          <p:nvSpPr>
            <p:cNvPr id="26" name="Rectangle 25"/>
            <p:cNvSpPr/>
            <p:nvPr userDrawn="1"/>
          </p:nvSpPr>
          <p:spPr>
            <a:xfrm>
              <a:off x="0" y="0"/>
              <a:ext cx="428625" cy="5143500"/>
            </a:xfrm>
            <a:prstGeom prst="rect">
              <a:avLst/>
            </a:prstGeom>
            <a:solidFill>
              <a:srgbClr val="B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p:cNvSpPr/>
            <p:nvPr userDrawn="1"/>
          </p:nvSpPr>
          <p:spPr>
            <a:xfrm>
              <a:off x="0" y="0"/>
              <a:ext cx="276226" cy="5143500"/>
            </a:xfrm>
            <a:prstGeom prst="rect">
              <a:avLst/>
            </a:prstGeom>
            <a:solidFill>
              <a:srgbClr val="002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 name="Slide Number Placeholder 8">
            <a:extLst>
              <a:ext uri="{FF2B5EF4-FFF2-40B4-BE49-F238E27FC236}">
                <a16:creationId xmlns:a16="http://schemas.microsoft.com/office/drawing/2014/main" id="{12A66102-1551-427D-9934-D358CDE80306}"/>
              </a:ext>
            </a:extLst>
          </p:cNvPr>
          <p:cNvSpPr txBox="1">
            <a:spLocks/>
          </p:cNvSpPr>
          <p:nvPr userDrawn="1"/>
        </p:nvSpPr>
        <p:spPr>
          <a:xfrm>
            <a:off x="8563947" y="4689069"/>
            <a:ext cx="5800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083F62-8ADD-4CD6-A0F5-7EF2F0873721}" type="slidenum">
              <a:rPr lang="en-US" sz="1400" smtClean="0">
                <a:solidFill>
                  <a:srgbClr val="012C3B"/>
                </a:solidFill>
                <a:latin typeface="Neutra Text" panose="02000000000000000000"/>
              </a:rPr>
              <a:pPr/>
              <a:t>‹#›</a:t>
            </a:fld>
            <a:endParaRPr lang="en-US" sz="1800">
              <a:solidFill>
                <a:srgbClr val="012C3B"/>
              </a:solidFill>
              <a:latin typeface="Neutra Text" panose="02000000000000000000"/>
            </a:endParaRPr>
          </a:p>
        </p:txBody>
      </p:sp>
      <p:sp>
        <p:nvSpPr>
          <p:cNvPr id="17" name="Text Placeholder 1">
            <a:extLst>
              <a:ext uri="{FF2B5EF4-FFF2-40B4-BE49-F238E27FC236}">
                <a16:creationId xmlns:a16="http://schemas.microsoft.com/office/drawing/2014/main" id="{87C9DDE8-304E-41C4-96A2-75E0CE80C95A}"/>
              </a:ext>
            </a:extLst>
          </p:cNvPr>
          <p:cNvSpPr txBox="1">
            <a:spLocks noGrp="1"/>
          </p:cNvSpPr>
          <p:nvPr>
            <p:ph type="body" sz="quarter" idx="4294967295"/>
          </p:nvPr>
        </p:nvSpPr>
        <p:spPr>
          <a:xfrm>
            <a:off x="502923" y="147332"/>
            <a:ext cx="7843175" cy="590550"/>
          </a:xfrm>
          <a:prstGeom prst="rect">
            <a:avLst/>
          </a:prstGeom>
          <a:noFill/>
          <a:ln w="50800" cap="rnd" cmpd="dbl" algn="ctr">
            <a:noFill/>
            <a:prstDash val="solid"/>
          </a:ln>
          <a:effectLst/>
        </p:spPr>
        <p:txBody>
          <a:bodyPr lIns="0" tIns="34290" rIns="68580" bIns="34219" anchor="ctr"/>
          <a:lstStyle>
            <a:defPPr marR="0" lvl="0" algn="l" rtl="0">
              <a:lnSpc>
                <a:spcPct val="100000"/>
              </a:lnSpc>
              <a:spcBef>
                <a:spcPts val="0"/>
              </a:spcBef>
              <a:spcAft>
                <a:spcPts val="0"/>
              </a:spcAft>
            </a:defPPr>
            <a:lvl1pPr marL="203182" marR="0" lvl="0" indent="0" algn="r" defTabSz="914377" rtl="0" eaLnBrk="1" hangingPunct="1">
              <a:lnSpc>
                <a:spcPct val="100000"/>
              </a:lnSpc>
              <a:spcBef>
                <a:spcPts val="0"/>
              </a:spcBef>
              <a:spcAft>
                <a:spcPts val="0"/>
              </a:spcAft>
              <a:buClr>
                <a:srgbClr val="FFFFFF"/>
              </a:buClr>
              <a:buFont typeface="Arial" panose="020B0604020202020204" pitchFamily="34" charset="0"/>
              <a:buNone/>
              <a:defRPr lang="en-US" sz="2800" b="1" i="0" u="none" strike="noStrike" cap="small" baseline="0">
                <a:solidFill>
                  <a:srgbClr val="002A38"/>
                </a:solidFill>
                <a:latin typeface="Neutra Text Light"/>
                <a:ea typeface="Neutra Text Light"/>
                <a:cs typeface="Arial"/>
                <a:sym typeface="Arial"/>
              </a:defRPr>
            </a:lvl1pPr>
            <a:lvl2pPr marR="0" lvl="1"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marL="152390" algn="r" defTabSz="685800">
              <a:buClr>
                <a:srgbClr val="FFFFFF"/>
              </a:buClr>
              <a:defRPr/>
            </a:pPr>
            <a:r>
              <a:rPr lang="en-US" sz="1500" cap="none">
                <a:solidFill>
                  <a:srgbClr val="012C3B"/>
                </a:solidFill>
                <a:latin typeface="Neutra Text" pitchFamily="50" charset="0"/>
                <a:ea typeface="Arial"/>
              </a:rPr>
              <a:t>The Comprehensive Plan</a:t>
            </a:r>
          </a:p>
          <a:p>
            <a:pPr marL="152390" algn="r" defTabSz="685800">
              <a:buClr>
                <a:srgbClr val="FFFFFF"/>
              </a:buClr>
              <a:defRPr/>
            </a:pPr>
            <a:r>
              <a:rPr lang="en-US" sz="1800" cap="none">
                <a:solidFill>
                  <a:srgbClr val="012C3B"/>
                </a:solidFill>
                <a:latin typeface="Neutra Text" pitchFamily="50" charset="0"/>
                <a:ea typeface="Arial"/>
              </a:rPr>
              <a:t>The Family of Plans</a:t>
            </a:r>
          </a:p>
        </p:txBody>
      </p:sp>
    </p:spTree>
    <p:extLst>
      <p:ext uri="{BB962C8B-B14F-4D97-AF65-F5344CB8AC3E}">
        <p14:creationId xmlns:p14="http://schemas.microsoft.com/office/powerpoint/2010/main" val="28196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D591-7CF8-4AD9-A19D-A4ECA009AC5D}"/>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153CB6-A1C6-443E-B203-06FAF9B22145}"/>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655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6225" y="0"/>
            <a:ext cx="152400" cy="5143500"/>
          </a:xfrm>
          <a:custGeom>
            <a:avLst/>
            <a:gdLst/>
            <a:ahLst/>
            <a:cxnLst/>
            <a:rect l="l" t="t" r="r" b="b"/>
            <a:pathLst>
              <a:path w="152400" h="5143500">
                <a:moveTo>
                  <a:pt x="0" y="5143500"/>
                </a:moveTo>
                <a:lnTo>
                  <a:pt x="152400" y="5143500"/>
                </a:lnTo>
                <a:lnTo>
                  <a:pt x="152400" y="0"/>
                </a:lnTo>
                <a:lnTo>
                  <a:pt x="0" y="0"/>
                </a:lnTo>
                <a:lnTo>
                  <a:pt x="0" y="5143500"/>
                </a:lnTo>
                <a:close/>
              </a:path>
            </a:pathLst>
          </a:custGeom>
          <a:solidFill>
            <a:srgbClr val="BE0000"/>
          </a:solidFill>
        </p:spPr>
        <p:txBody>
          <a:bodyPr wrap="square" lIns="0" tIns="0" rIns="0" bIns="0" rtlCol="0"/>
          <a:lstStyle/>
          <a:p>
            <a:endParaRPr/>
          </a:p>
        </p:txBody>
      </p:sp>
      <p:sp>
        <p:nvSpPr>
          <p:cNvPr id="17" name="bg object 17"/>
          <p:cNvSpPr/>
          <p:nvPr/>
        </p:nvSpPr>
        <p:spPr>
          <a:xfrm>
            <a:off x="0" y="0"/>
            <a:ext cx="276225" cy="5143500"/>
          </a:xfrm>
          <a:custGeom>
            <a:avLst/>
            <a:gdLst/>
            <a:ahLst/>
            <a:cxnLst/>
            <a:rect l="l" t="t" r="r" b="b"/>
            <a:pathLst>
              <a:path w="276225" h="5143500">
                <a:moveTo>
                  <a:pt x="276225" y="0"/>
                </a:moveTo>
                <a:lnTo>
                  <a:pt x="0" y="0"/>
                </a:lnTo>
                <a:lnTo>
                  <a:pt x="0" y="5143500"/>
                </a:lnTo>
                <a:lnTo>
                  <a:pt x="276225" y="5143500"/>
                </a:lnTo>
                <a:lnTo>
                  <a:pt x="276225" y="0"/>
                </a:lnTo>
                <a:close/>
              </a:path>
            </a:pathLst>
          </a:custGeom>
          <a:solidFill>
            <a:srgbClr val="002A38"/>
          </a:solidFill>
        </p:spPr>
        <p:txBody>
          <a:bodyPr wrap="square" lIns="0" tIns="0" rIns="0" bIns="0" rtlCol="0"/>
          <a:lstStyle/>
          <a:p>
            <a:endParaRPr/>
          </a:p>
        </p:txBody>
      </p:sp>
      <p:pic>
        <p:nvPicPr>
          <p:cNvPr id="5" name="Picture 4">
            <a:extLst>
              <a:ext uri="{FF2B5EF4-FFF2-40B4-BE49-F238E27FC236}">
                <a16:creationId xmlns:a16="http://schemas.microsoft.com/office/drawing/2014/main" id="{0614A657-74F9-48E0-9B6F-E7063E7F3B88}"/>
              </a:ext>
            </a:extLst>
          </p:cNvPr>
          <p:cNvPicPr>
            <a:picLocks noChangeAspect="1"/>
          </p:cNvPicPr>
          <p:nvPr userDrawn="1"/>
        </p:nvPicPr>
        <p:blipFill>
          <a:blip r:embed="rId8"/>
          <a:stretch>
            <a:fillRect/>
          </a:stretch>
        </p:blipFill>
        <p:spPr>
          <a:xfrm>
            <a:off x="8040892" y="209041"/>
            <a:ext cx="689049" cy="8599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65" r:id="rId5"/>
    <p:sldLayoutId id="2147483666" r:id="rId6"/>
  </p:sldLayoutIdLst>
  <p:hf hdr="0" ftr="0"/>
  <p:txStyles>
    <p:titleStyle>
      <a:lvl1pPr>
        <a:defRPr sz="2400" b="0">
          <a:latin typeface="Neutra Text" panose="02000000000000000000" pitchFamily="50"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6225" y="0"/>
            <a:ext cx="152400" cy="5143500"/>
          </a:xfrm>
          <a:custGeom>
            <a:avLst/>
            <a:gdLst/>
            <a:ahLst/>
            <a:cxnLst/>
            <a:rect l="l" t="t" r="r" b="b"/>
            <a:pathLst>
              <a:path w="152400" h="5143500">
                <a:moveTo>
                  <a:pt x="0" y="5143500"/>
                </a:moveTo>
                <a:lnTo>
                  <a:pt x="152400" y="5143500"/>
                </a:lnTo>
                <a:lnTo>
                  <a:pt x="152400" y="0"/>
                </a:lnTo>
                <a:lnTo>
                  <a:pt x="0" y="0"/>
                </a:lnTo>
                <a:lnTo>
                  <a:pt x="0" y="5143500"/>
                </a:lnTo>
                <a:close/>
              </a:path>
            </a:pathLst>
          </a:custGeom>
          <a:solidFill>
            <a:srgbClr val="BE0000"/>
          </a:solidFill>
        </p:spPr>
        <p:txBody>
          <a:bodyPr wrap="square" lIns="0" tIns="0" rIns="0" bIns="0" rtlCol="0"/>
          <a:lstStyle/>
          <a:p>
            <a:endParaRPr/>
          </a:p>
        </p:txBody>
      </p:sp>
      <p:sp>
        <p:nvSpPr>
          <p:cNvPr id="17" name="bg object 17"/>
          <p:cNvSpPr/>
          <p:nvPr/>
        </p:nvSpPr>
        <p:spPr>
          <a:xfrm>
            <a:off x="0" y="0"/>
            <a:ext cx="276225" cy="5143500"/>
          </a:xfrm>
          <a:custGeom>
            <a:avLst/>
            <a:gdLst/>
            <a:ahLst/>
            <a:cxnLst/>
            <a:rect l="l" t="t" r="r" b="b"/>
            <a:pathLst>
              <a:path w="276225" h="5143500">
                <a:moveTo>
                  <a:pt x="276225" y="0"/>
                </a:moveTo>
                <a:lnTo>
                  <a:pt x="0" y="0"/>
                </a:lnTo>
                <a:lnTo>
                  <a:pt x="0" y="5143500"/>
                </a:lnTo>
                <a:lnTo>
                  <a:pt x="276225" y="5143500"/>
                </a:lnTo>
                <a:lnTo>
                  <a:pt x="276225" y="0"/>
                </a:lnTo>
                <a:close/>
              </a:path>
            </a:pathLst>
          </a:custGeom>
          <a:solidFill>
            <a:srgbClr val="002A38"/>
          </a:solidFill>
        </p:spPr>
        <p:txBody>
          <a:bodyPr wrap="square" lIns="0" tIns="0" rIns="0" bIns="0" rtlCol="0"/>
          <a:lstStyle/>
          <a:p>
            <a:endParaRPr/>
          </a:p>
        </p:txBody>
      </p:sp>
      <p:pic>
        <p:nvPicPr>
          <p:cNvPr id="7" name="Picture 6">
            <a:extLst>
              <a:ext uri="{FF2B5EF4-FFF2-40B4-BE49-F238E27FC236}">
                <a16:creationId xmlns:a16="http://schemas.microsoft.com/office/drawing/2014/main" id="{4180EB21-C084-4A66-ADAF-AE7A1784BC8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 t="36310" r="11667" b="15775"/>
          <a:stretch/>
        </p:blipFill>
        <p:spPr>
          <a:xfrm>
            <a:off x="6243991" y="4613040"/>
            <a:ext cx="2319956" cy="487191"/>
          </a:xfrm>
          <a:prstGeom prst="rect">
            <a:avLst/>
          </a:prstGeom>
        </p:spPr>
      </p:pic>
      <p:sp>
        <p:nvSpPr>
          <p:cNvPr id="8" name="Slide Number Placeholder 8">
            <a:extLst>
              <a:ext uri="{FF2B5EF4-FFF2-40B4-BE49-F238E27FC236}">
                <a16:creationId xmlns:a16="http://schemas.microsoft.com/office/drawing/2014/main" id="{6E8B0D44-F99A-426A-96F5-5A159E9D922F}"/>
              </a:ext>
            </a:extLst>
          </p:cNvPr>
          <p:cNvSpPr txBox="1">
            <a:spLocks/>
          </p:cNvSpPr>
          <p:nvPr userDrawn="1"/>
        </p:nvSpPr>
        <p:spPr>
          <a:xfrm>
            <a:off x="8563947" y="4689069"/>
            <a:ext cx="58005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083F62-8ADD-4CD6-A0F5-7EF2F0873721}" type="slidenum">
              <a:rPr lang="en-US" sz="1400" smtClean="0">
                <a:solidFill>
                  <a:srgbClr val="012C3B"/>
                </a:solidFill>
                <a:latin typeface="Neutra Text" panose="02000000000000000000"/>
              </a:rPr>
              <a:pPr/>
              <a:t>‹#›</a:t>
            </a:fld>
            <a:endParaRPr lang="en-US" sz="1800">
              <a:solidFill>
                <a:srgbClr val="012C3B"/>
              </a:solidFill>
              <a:latin typeface="Neutra Text" panose="02000000000000000000"/>
            </a:endParaRPr>
          </a:p>
        </p:txBody>
      </p:sp>
    </p:spTree>
    <p:extLst>
      <p:ext uri="{BB962C8B-B14F-4D97-AF65-F5344CB8AC3E}">
        <p14:creationId xmlns:p14="http://schemas.microsoft.com/office/powerpoint/2010/main" val="2813035940"/>
      </p:ext>
    </p:extLst>
  </p:cSld>
  <p:clrMap bg1="lt1" tx1="dk1" bg2="lt2" tx2="dk2" accent1="accent1" accent2="accent2" accent3="accent3" accent4="accent4" accent5="accent5" accent6="accent6" hlink="hlink" folHlink="folHlink"/>
  <p:sldLayoutIdLst>
    <p:sldLayoutId id="2147483670" r:id="rId1"/>
  </p:sldLayoutIdLst>
  <p:hf hdr="0" ftr="0"/>
  <p:txStyles>
    <p:titleStyle>
      <a:lvl1pPr>
        <a:defRPr sz="2400" b="0">
          <a:latin typeface="Neutra Text" panose="02000000000000000000" pitchFamily="50"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hairmanmendelson.com/cow/comppla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23B2-297C-438A-A725-2FC3EF5335F9}"/>
              </a:ext>
            </a:extLst>
          </p:cNvPr>
          <p:cNvSpPr>
            <a:spLocks noGrp="1"/>
          </p:cNvSpPr>
          <p:nvPr>
            <p:ph type="ctrTitle"/>
          </p:nvPr>
        </p:nvSpPr>
        <p:spPr>
          <a:xfrm>
            <a:off x="488185" y="3815829"/>
            <a:ext cx="7772400" cy="677108"/>
          </a:xfrm>
        </p:spPr>
        <p:txBody>
          <a:bodyPr wrap="square" lIns="0" tIns="0" rIns="0" bIns="0" anchor="t">
            <a:spAutoFit/>
          </a:bodyPr>
          <a:lstStyle/>
          <a:p>
            <a:r>
              <a:rPr lang="en-US" sz="2200">
                <a:latin typeface="Neutra Text"/>
              </a:rPr>
              <a:t>Comp Plan Update: Single Member Districts ANC 5B03 and 5B05</a:t>
            </a:r>
          </a:p>
        </p:txBody>
      </p:sp>
      <p:sp>
        <p:nvSpPr>
          <p:cNvPr id="3" name="Date Placeholder 2">
            <a:extLst>
              <a:ext uri="{FF2B5EF4-FFF2-40B4-BE49-F238E27FC236}">
                <a16:creationId xmlns:a16="http://schemas.microsoft.com/office/drawing/2014/main" id="{A4E808BF-46CF-46C6-83E4-58DF9FFE1ED4}"/>
              </a:ext>
            </a:extLst>
          </p:cNvPr>
          <p:cNvSpPr>
            <a:spLocks noGrp="1"/>
          </p:cNvSpPr>
          <p:nvPr>
            <p:ph type="dt" sz="half" idx="6"/>
          </p:nvPr>
        </p:nvSpPr>
        <p:spPr>
          <a:xfrm>
            <a:off x="496068" y="4449403"/>
            <a:ext cx="1526579" cy="215444"/>
          </a:xfrm>
        </p:spPr>
        <p:txBody>
          <a:bodyPr/>
          <a:lstStyle/>
          <a:p>
            <a:r>
              <a:rPr lang="en-US">
                <a:solidFill>
                  <a:srgbClr val="002A38"/>
                </a:solidFill>
              </a:rPr>
              <a:t>May 12, 2021</a:t>
            </a:r>
          </a:p>
        </p:txBody>
      </p:sp>
      <p:pic>
        <p:nvPicPr>
          <p:cNvPr id="4" name="Picture 3">
            <a:extLst>
              <a:ext uri="{FF2B5EF4-FFF2-40B4-BE49-F238E27FC236}">
                <a16:creationId xmlns:a16="http://schemas.microsoft.com/office/drawing/2014/main" id="{A1584591-7192-469B-BC56-F15CAB284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 t="36310" r="11667" b="15775"/>
          <a:stretch/>
        </p:blipFill>
        <p:spPr>
          <a:xfrm>
            <a:off x="6455023" y="4449403"/>
            <a:ext cx="2177143" cy="457200"/>
          </a:xfrm>
          <a:prstGeom prst="rect">
            <a:avLst/>
          </a:prstGeom>
        </p:spPr>
      </p:pic>
      <p:pic>
        <p:nvPicPr>
          <p:cNvPr id="6" name="Picture 5">
            <a:extLst>
              <a:ext uri="{FF2B5EF4-FFF2-40B4-BE49-F238E27FC236}">
                <a16:creationId xmlns:a16="http://schemas.microsoft.com/office/drawing/2014/main" id="{B7FCB589-79BB-4E26-BA45-F6FFC4DA8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61" y="1654222"/>
            <a:ext cx="8711939" cy="1835055"/>
          </a:xfrm>
          <a:prstGeom prst="rect">
            <a:avLst/>
          </a:prstGeom>
        </p:spPr>
      </p:pic>
    </p:spTree>
    <p:extLst>
      <p:ext uri="{BB962C8B-B14F-4D97-AF65-F5344CB8AC3E}">
        <p14:creationId xmlns:p14="http://schemas.microsoft.com/office/powerpoint/2010/main" val="27025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A4A8-58F6-428E-95E1-F3B40E8B5C99}"/>
              </a:ext>
            </a:extLst>
          </p:cNvPr>
          <p:cNvSpPr>
            <a:spLocks noGrp="1"/>
          </p:cNvSpPr>
          <p:nvPr>
            <p:ph type="title"/>
          </p:nvPr>
        </p:nvSpPr>
        <p:spPr>
          <a:xfrm>
            <a:off x="445388" y="285750"/>
            <a:ext cx="8448802" cy="461665"/>
          </a:xfrm>
        </p:spPr>
        <p:txBody>
          <a:bodyPr lIns="91440"/>
          <a:lstStyle/>
          <a:p>
            <a:r>
              <a:rPr lang="en-US" sz="2400"/>
              <a:t>Public Review – Feedback Integration</a:t>
            </a:r>
          </a:p>
        </p:txBody>
      </p:sp>
      <p:sp>
        <p:nvSpPr>
          <p:cNvPr id="3" name="Slide Number Placeholder 2">
            <a:extLst>
              <a:ext uri="{FF2B5EF4-FFF2-40B4-BE49-F238E27FC236}">
                <a16:creationId xmlns:a16="http://schemas.microsoft.com/office/drawing/2014/main" id="{F564E0D4-C9C9-4649-8F4F-B844BFE02D35}"/>
              </a:ext>
            </a:extLst>
          </p:cNvPr>
          <p:cNvSpPr>
            <a:spLocks noGrp="1"/>
          </p:cNvSpPr>
          <p:nvPr>
            <p:ph type="sldNum" sz="quarter" idx="7"/>
          </p:nvPr>
        </p:nvSpPr>
        <p:spPr/>
        <p:txBody>
          <a:bodyPr/>
          <a:lstStyle/>
          <a:p>
            <a:pPr marL="38100">
              <a:lnSpc>
                <a:spcPts val="1450"/>
              </a:lnSpc>
            </a:pPr>
            <a:fld id="{81D60167-4931-47E6-BA6A-407CBD079E47}" type="slidenum">
              <a:rPr lang="en-US" spc="10" smtClean="0"/>
              <a:t>10</a:t>
            </a:fld>
            <a:endParaRPr lang="en-US" spc="10"/>
          </a:p>
        </p:txBody>
      </p:sp>
      <p:sp>
        <p:nvSpPr>
          <p:cNvPr id="4" name="Rectangle 3">
            <a:extLst>
              <a:ext uri="{FF2B5EF4-FFF2-40B4-BE49-F238E27FC236}">
                <a16:creationId xmlns:a16="http://schemas.microsoft.com/office/drawing/2014/main" id="{307FBD39-3F67-47FC-B463-7D7AD7141118}"/>
              </a:ext>
            </a:extLst>
          </p:cNvPr>
          <p:cNvSpPr/>
          <p:nvPr/>
        </p:nvSpPr>
        <p:spPr>
          <a:xfrm>
            <a:off x="536027" y="1063704"/>
            <a:ext cx="7788166" cy="3477875"/>
          </a:xfrm>
          <a:prstGeom prst="rect">
            <a:avLst/>
          </a:prstGeom>
        </p:spPr>
        <p:txBody>
          <a:bodyPr wrap="square">
            <a:spAutoFit/>
          </a:bodyPr>
          <a:lstStyle/>
          <a:p>
            <a:r>
              <a:rPr lang="en-US" sz="2000"/>
              <a:t>OP analyzed 1,000+ public comments and approximately 1,500 comments from 34 ANCs across all eight wards</a:t>
            </a:r>
          </a:p>
          <a:p>
            <a:pPr marL="342900" indent="-342900">
              <a:buFont typeface="Arial" panose="020B0604020202020204" pitchFamily="34" charset="0"/>
              <a:buChar char="•"/>
            </a:pPr>
            <a:r>
              <a:rPr lang="en-US" sz="2000"/>
              <a:t>78% of the feedback was integrated, supported, or acknowledged in the Mayor’s proposal</a:t>
            </a:r>
          </a:p>
          <a:p>
            <a:pPr marL="342900" indent="-342900">
              <a:buFont typeface="Arial" panose="020B0604020202020204" pitchFamily="34" charset="0"/>
              <a:buChar char="•"/>
            </a:pPr>
            <a:r>
              <a:rPr lang="en-US" sz="2000"/>
              <a:t>16% of the comments were incorporated as proposed, or with some modifications</a:t>
            </a:r>
          </a:p>
          <a:p>
            <a:pPr marL="342900" indent="-342900">
              <a:buFont typeface="Arial" panose="020B0604020202020204" pitchFamily="34" charset="0"/>
              <a:buChar char="•"/>
            </a:pPr>
            <a:r>
              <a:rPr lang="en-US" sz="2000"/>
              <a:t>62% of the comments were already captured in one or more parts of the Comprehensive Plan</a:t>
            </a:r>
          </a:p>
          <a:p>
            <a:pPr marL="342900" indent="-342900">
              <a:buFont typeface="Arial" panose="020B0604020202020204" pitchFamily="34" charset="0"/>
              <a:buChar char="•"/>
            </a:pPr>
            <a:r>
              <a:rPr lang="en-US" sz="2000"/>
              <a:t>The updated FLUM (10/15/19 Public Review </a:t>
            </a:r>
            <a:r>
              <a:rPr lang="en-US" sz="2000">
                <a:sym typeface="Wingdings" panose="05000000000000000000" pitchFamily="2" charset="2"/>
              </a:rPr>
              <a:t> Mayor’s Draft) </a:t>
            </a:r>
            <a:r>
              <a:rPr lang="en-US" sz="2000"/>
              <a:t>created an additional 2.3% of land use capacity on less than 1% of land area (535 acres)</a:t>
            </a:r>
          </a:p>
        </p:txBody>
      </p:sp>
    </p:spTree>
    <p:extLst>
      <p:ext uri="{BB962C8B-B14F-4D97-AF65-F5344CB8AC3E}">
        <p14:creationId xmlns:p14="http://schemas.microsoft.com/office/powerpoint/2010/main" val="158184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A4A8-58F6-428E-95E1-F3B40E8B5C99}"/>
              </a:ext>
            </a:extLst>
          </p:cNvPr>
          <p:cNvSpPr>
            <a:spLocks noGrp="1"/>
          </p:cNvSpPr>
          <p:nvPr>
            <p:ph type="title"/>
          </p:nvPr>
        </p:nvSpPr>
        <p:spPr>
          <a:xfrm>
            <a:off x="445388" y="285750"/>
            <a:ext cx="8448802" cy="461665"/>
          </a:xfrm>
        </p:spPr>
        <p:txBody>
          <a:bodyPr lIns="91440"/>
          <a:lstStyle/>
          <a:p>
            <a:r>
              <a:rPr lang="en-US" sz="2400"/>
              <a:t>Comprehensive Plan Timeline</a:t>
            </a:r>
          </a:p>
        </p:txBody>
      </p:sp>
      <p:sp>
        <p:nvSpPr>
          <p:cNvPr id="3" name="Slide Number Placeholder 2">
            <a:extLst>
              <a:ext uri="{FF2B5EF4-FFF2-40B4-BE49-F238E27FC236}">
                <a16:creationId xmlns:a16="http://schemas.microsoft.com/office/drawing/2014/main" id="{F564E0D4-C9C9-4649-8F4F-B844BFE02D35}"/>
              </a:ext>
            </a:extLst>
          </p:cNvPr>
          <p:cNvSpPr>
            <a:spLocks noGrp="1"/>
          </p:cNvSpPr>
          <p:nvPr>
            <p:ph type="sldNum" sz="quarter" idx="7"/>
          </p:nvPr>
        </p:nvSpPr>
        <p:spPr/>
        <p:txBody>
          <a:bodyPr/>
          <a:lstStyle/>
          <a:p>
            <a:pPr marL="38100">
              <a:lnSpc>
                <a:spcPts val="1450"/>
              </a:lnSpc>
            </a:pPr>
            <a:fld id="{81D60167-4931-47E6-BA6A-407CBD079E47}" type="slidenum">
              <a:rPr lang="en-US" spc="10" smtClean="0"/>
              <a:t>11</a:t>
            </a:fld>
            <a:endParaRPr lang="en-US" spc="10"/>
          </a:p>
        </p:txBody>
      </p:sp>
      <p:pic>
        <p:nvPicPr>
          <p:cNvPr id="6" name="Picture 5">
            <a:extLst>
              <a:ext uri="{FF2B5EF4-FFF2-40B4-BE49-F238E27FC236}">
                <a16:creationId xmlns:a16="http://schemas.microsoft.com/office/drawing/2014/main" id="{E5AC7DCF-D44B-4440-9743-11704A6C36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15" b="5957"/>
          <a:stretch/>
        </p:blipFill>
        <p:spPr>
          <a:xfrm>
            <a:off x="545565" y="677640"/>
            <a:ext cx="7133225" cy="4082291"/>
          </a:xfrm>
          <a:prstGeom prst="rect">
            <a:avLst/>
          </a:prstGeom>
        </p:spPr>
      </p:pic>
      <p:sp>
        <p:nvSpPr>
          <p:cNvPr id="4" name="TextBox 3">
            <a:extLst>
              <a:ext uri="{FF2B5EF4-FFF2-40B4-BE49-F238E27FC236}">
                <a16:creationId xmlns:a16="http://schemas.microsoft.com/office/drawing/2014/main" id="{9ECDCA2B-C4A4-47F9-AB0B-96686628DE93}"/>
              </a:ext>
            </a:extLst>
          </p:cNvPr>
          <p:cNvSpPr txBox="1"/>
          <p:nvPr/>
        </p:nvSpPr>
        <p:spPr>
          <a:xfrm>
            <a:off x="543205" y="4774168"/>
            <a:ext cx="7829550" cy="369332"/>
          </a:xfrm>
          <a:prstGeom prst="rect">
            <a:avLst/>
          </a:prstGeom>
          <a:noFill/>
        </p:spPr>
        <p:txBody>
          <a:bodyPr wrap="square" rtlCol="0">
            <a:spAutoFit/>
          </a:bodyPr>
          <a:lstStyle/>
          <a:p>
            <a:r>
              <a:rPr lang="en-US"/>
              <a:t>Visit: </a:t>
            </a:r>
            <a:r>
              <a:rPr lang="en-US">
                <a:hlinkClick r:id="rId4"/>
              </a:rPr>
              <a:t>chairmanmendelson.com/cow/</a:t>
            </a:r>
            <a:r>
              <a:rPr lang="en-US" err="1">
                <a:hlinkClick r:id="rId4"/>
              </a:rPr>
              <a:t>compplan</a:t>
            </a:r>
            <a:r>
              <a:rPr lang="en-US">
                <a:hlinkClick r:id="rId4"/>
              </a:rPr>
              <a:t>/</a:t>
            </a:r>
            <a:r>
              <a:rPr lang="en-US"/>
              <a:t> for Comp Plan updates</a:t>
            </a:r>
          </a:p>
        </p:txBody>
      </p:sp>
    </p:spTree>
    <p:extLst>
      <p:ext uri="{BB962C8B-B14F-4D97-AF65-F5344CB8AC3E}">
        <p14:creationId xmlns:p14="http://schemas.microsoft.com/office/powerpoint/2010/main" val="251883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9A7F45-2BB6-4D96-8EFE-4F836974D0B2}"/>
              </a:ext>
            </a:extLst>
          </p:cNvPr>
          <p:cNvSpPr>
            <a:spLocks noGrp="1"/>
          </p:cNvSpPr>
          <p:nvPr>
            <p:ph type="sldNum" sz="quarter" idx="7"/>
          </p:nvPr>
        </p:nvSpPr>
        <p:spPr/>
        <p:txBody>
          <a:bodyPr/>
          <a:lstStyle/>
          <a:p>
            <a:pPr marL="38100">
              <a:lnSpc>
                <a:spcPts val="1450"/>
              </a:lnSpc>
            </a:pPr>
            <a:fld id="{81D60167-4931-47E6-BA6A-407CBD079E47}" type="slidenum">
              <a:rPr lang="en-US" spc="10" smtClean="0"/>
              <a:t>12</a:t>
            </a:fld>
            <a:endParaRPr lang="en-US" spc="10"/>
          </a:p>
        </p:txBody>
      </p:sp>
      <p:sp>
        <p:nvSpPr>
          <p:cNvPr id="4" name="Text Placeholder 3">
            <a:extLst>
              <a:ext uri="{FF2B5EF4-FFF2-40B4-BE49-F238E27FC236}">
                <a16:creationId xmlns:a16="http://schemas.microsoft.com/office/drawing/2014/main" id="{29410CDC-5BEA-4ED0-9368-D87C8C6F0608}"/>
              </a:ext>
            </a:extLst>
          </p:cNvPr>
          <p:cNvSpPr txBox="1">
            <a:spLocks/>
          </p:cNvSpPr>
          <p:nvPr/>
        </p:nvSpPr>
        <p:spPr>
          <a:xfrm>
            <a:off x="2090342" y="1428750"/>
            <a:ext cx="1729532" cy="461665"/>
          </a:xfrm>
          <a:prstGeom prst="rect">
            <a:avLst/>
          </a:prstGeom>
        </p:spPr>
        <p:txBody>
          <a:bodyPr wrap="square">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400" b="1" kern="0">
                <a:solidFill>
                  <a:srgbClr val="012C3B"/>
                </a:solidFill>
                <a:latin typeface="Neutra Text" panose="02000000000000000000" pitchFamily="50" charset="0"/>
              </a:rPr>
              <a:t>Thank You</a:t>
            </a:r>
          </a:p>
        </p:txBody>
      </p:sp>
      <p:sp>
        <p:nvSpPr>
          <p:cNvPr id="6" name="Rectangle 5">
            <a:extLst>
              <a:ext uri="{FF2B5EF4-FFF2-40B4-BE49-F238E27FC236}">
                <a16:creationId xmlns:a16="http://schemas.microsoft.com/office/drawing/2014/main" id="{E8D967BF-809E-469A-BD97-1F0625BB399A}"/>
              </a:ext>
            </a:extLst>
          </p:cNvPr>
          <p:cNvSpPr/>
          <p:nvPr/>
        </p:nvSpPr>
        <p:spPr>
          <a:xfrm>
            <a:off x="2172056" y="2074981"/>
            <a:ext cx="4048122" cy="1415772"/>
          </a:xfrm>
          <a:prstGeom prst="rect">
            <a:avLst/>
          </a:prstGeom>
        </p:spPr>
        <p:txBody>
          <a:bodyPr wrap="square">
            <a:spAutoFit/>
          </a:bodyPr>
          <a:lstStyle/>
          <a:p>
            <a:r>
              <a:rPr lang="en-US" dirty="0">
                <a:latin typeface="Neutra Text Light Alt" pitchFamily="50" charset="0"/>
              </a:rPr>
              <a:t>For More Information Contact:</a:t>
            </a:r>
          </a:p>
          <a:p>
            <a:r>
              <a:rPr lang="en-US" sz="1600" b="1" dirty="0">
                <a:latin typeface="Neutra Text Light Alt" pitchFamily="50" charset="0"/>
              </a:rPr>
              <a:t>Evelyn Kasongo, Lead Planner, Wards 1 &amp; 5</a:t>
            </a:r>
          </a:p>
          <a:p>
            <a:r>
              <a:rPr lang="en-US" sz="1600" b="1" dirty="0">
                <a:latin typeface="Neutra Text Light Alt" pitchFamily="50" charset="0"/>
              </a:rPr>
              <a:t>DC Office of Planning</a:t>
            </a:r>
          </a:p>
          <a:p>
            <a:r>
              <a:rPr lang="en-US" sz="1600" b="1" dirty="0">
                <a:solidFill>
                  <a:schemeClr val="accent1"/>
                </a:solidFill>
                <a:latin typeface="Neutra Text Light Alt" pitchFamily="50" charset="0"/>
              </a:rPr>
              <a:t>Evelyn.Kasongo@dc.gov</a:t>
            </a:r>
          </a:p>
          <a:p>
            <a:r>
              <a:rPr lang="en-US" dirty="0">
                <a:latin typeface="Neutra Text Light Alt" pitchFamily="50" charset="0"/>
              </a:rPr>
              <a:t>planning.dc.gov</a:t>
            </a:r>
          </a:p>
        </p:txBody>
      </p:sp>
    </p:spTree>
    <p:extLst>
      <p:ext uri="{BB962C8B-B14F-4D97-AF65-F5344CB8AC3E}">
        <p14:creationId xmlns:p14="http://schemas.microsoft.com/office/powerpoint/2010/main" val="26618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8333-5F5C-4FD7-8704-1893E41124AE}"/>
              </a:ext>
            </a:extLst>
          </p:cNvPr>
          <p:cNvSpPr>
            <a:spLocks noGrp="1"/>
          </p:cNvSpPr>
          <p:nvPr>
            <p:ph type="title"/>
          </p:nvPr>
        </p:nvSpPr>
        <p:spPr>
          <a:xfrm>
            <a:off x="445387" y="361950"/>
            <a:ext cx="7208771" cy="461665"/>
          </a:xfrm>
        </p:spPr>
        <p:txBody>
          <a:bodyPr lIns="91440" tIns="0" rIns="91440" bIns="0"/>
          <a:lstStyle/>
          <a:p>
            <a:r>
              <a:rPr lang="en-US" sz="2400"/>
              <a:t>The Comprehensive Plan</a:t>
            </a:r>
          </a:p>
        </p:txBody>
      </p:sp>
      <p:pic>
        <p:nvPicPr>
          <p:cNvPr id="6" name="Picture 5">
            <a:extLst>
              <a:ext uri="{FF2B5EF4-FFF2-40B4-BE49-F238E27FC236}">
                <a16:creationId xmlns:a16="http://schemas.microsoft.com/office/drawing/2014/main" id="{8D0E2FFF-5D2D-440F-BE3C-C378048A1818}"/>
              </a:ext>
            </a:extLst>
          </p:cNvPr>
          <p:cNvPicPr>
            <a:picLocks noChangeAspect="1"/>
          </p:cNvPicPr>
          <p:nvPr/>
        </p:nvPicPr>
        <p:blipFill rotWithShape="1">
          <a:blip r:embed="rId3"/>
          <a:srcRect l="64306" t="14222" r="14722" b="7778"/>
          <a:stretch/>
        </p:blipFill>
        <p:spPr>
          <a:xfrm>
            <a:off x="4979828" y="1079477"/>
            <a:ext cx="2894595" cy="3364248"/>
          </a:xfrm>
          <a:prstGeom prst="rect">
            <a:avLst/>
          </a:prstGeom>
          <a:ln w="3175">
            <a:solidFill>
              <a:schemeClr val="tx1"/>
            </a:solidFill>
          </a:ln>
        </p:spPr>
      </p:pic>
      <p:pic>
        <p:nvPicPr>
          <p:cNvPr id="7" name="Picture 6">
            <a:extLst>
              <a:ext uri="{FF2B5EF4-FFF2-40B4-BE49-F238E27FC236}">
                <a16:creationId xmlns:a16="http://schemas.microsoft.com/office/drawing/2014/main" id="{F108A0B3-BC7A-447A-B91A-F870A71D2A7C}"/>
              </a:ext>
            </a:extLst>
          </p:cNvPr>
          <p:cNvPicPr>
            <a:picLocks noChangeAspect="1"/>
          </p:cNvPicPr>
          <p:nvPr/>
        </p:nvPicPr>
        <p:blipFill rotWithShape="1">
          <a:blip r:embed="rId4"/>
          <a:srcRect l="64653" t="12889" r="15070" b="9777"/>
          <a:stretch/>
        </p:blipFill>
        <p:spPr>
          <a:xfrm>
            <a:off x="1091929" y="1079477"/>
            <a:ext cx="2822876" cy="3364248"/>
          </a:xfrm>
          <a:prstGeom prst="rect">
            <a:avLst/>
          </a:prstGeom>
        </p:spPr>
      </p:pic>
      <p:sp>
        <p:nvSpPr>
          <p:cNvPr id="8" name="Text Placeholder 3">
            <a:extLst>
              <a:ext uri="{FF2B5EF4-FFF2-40B4-BE49-F238E27FC236}">
                <a16:creationId xmlns:a16="http://schemas.microsoft.com/office/drawing/2014/main" id="{43FD5F0F-83BC-4136-AB96-3FF27FA6748D}"/>
              </a:ext>
            </a:extLst>
          </p:cNvPr>
          <p:cNvSpPr txBox="1">
            <a:spLocks/>
          </p:cNvSpPr>
          <p:nvPr/>
        </p:nvSpPr>
        <p:spPr>
          <a:xfrm>
            <a:off x="1091930" y="4443725"/>
            <a:ext cx="2822875" cy="246221"/>
          </a:xfrm>
          <a:prstGeom prst="rect">
            <a:avLst/>
          </a:prstGeom>
        </p:spPr>
        <p:txBody>
          <a:bodyPr lIns="0" tIns="0" rIns="0" bIns="0">
            <a:sp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bg1"/>
              </a:buClr>
              <a:buFont typeface="Arial" panose="020B0604020202020204" pitchFamily="34" charset="0"/>
              <a:buNone/>
              <a:defRPr lang="en-US" sz="1800" b="0" i="0" u="none" strike="noStrike" cap="none" baseline="0" dirty="0" smtClean="0">
                <a:solidFill>
                  <a:srgbClr val="002A38"/>
                </a:solidFill>
                <a:latin typeface="Neutra Text" pitchFamily="50" charset="0"/>
                <a:ea typeface="Arial"/>
                <a:cs typeface="Arial"/>
                <a:sym typeface="Arial"/>
              </a:defRPr>
            </a:lvl1pPr>
            <a:lvl2pPr marL="457200" marR="0" lvl="1"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2pPr>
            <a:lvl3pPr marL="457200" marR="0" lvl="2"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3pPr>
            <a:lvl4pPr marL="457200" marR="0" lvl="3"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4pPr>
            <a:lvl5pPr marL="457200" marR="0" lvl="4"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a:solidFill>
                  <a:srgbClr val="002A38"/>
                </a:solidFill>
                <a:latin typeface="Neutra Text" pitchFamily="50" charset="0"/>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a:t>2004</a:t>
            </a:r>
          </a:p>
        </p:txBody>
      </p:sp>
      <p:sp>
        <p:nvSpPr>
          <p:cNvPr id="9" name="Text Placeholder 3">
            <a:extLst>
              <a:ext uri="{FF2B5EF4-FFF2-40B4-BE49-F238E27FC236}">
                <a16:creationId xmlns:a16="http://schemas.microsoft.com/office/drawing/2014/main" id="{3F4F71E0-6707-46E0-8266-4E73B48C16FE}"/>
              </a:ext>
            </a:extLst>
          </p:cNvPr>
          <p:cNvSpPr txBox="1">
            <a:spLocks/>
          </p:cNvSpPr>
          <p:nvPr/>
        </p:nvSpPr>
        <p:spPr>
          <a:xfrm>
            <a:off x="4979828" y="4443725"/>
            <a:ext cx="2822875" cy="246221"/>
          </a:xfrm>
          <a:prstGeom prst="rect">
            <a:avLst/>
          </a:prstGeom>
        </p:spPr>
        <p:txBody>
          <a:bodyPr lIns="0" tIns="0" rIns="0" bIns="0">
            <a:sp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chemeClr val="bg1"/>
              </a:buClr>
              <a:buFont typeface="Arial" panose="020B0604020202020204" pitchFamily="34" charset="0"/>
              <a:buNone/>
              <a:defRPr lang="en-US" sz="1800" b="0" i="0" u="none" strike="noStrike" cap="none" baseline="0" dirty="0" smtClean="0">
                <a:solidFill>
                  <a:srgbClr val="002A38"/>
                </a:solidFill>
                <a:latin typeface="Neutra Text" pitchFamily="50" charset="0"/>
                <a:ea typeface="Arial"/>
                <a:cs typeface="Arial"/>
                <a:sym typeface="Arial"/>
              </a:defRPr>
            </a:lvl1pPr>
            <a:lvl2pPr marL="457200" marR="0" lvl="1"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2pPr>
            <a:lvl3pPr marL="457200" marR="0" lvl="2"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3pPr>
            <a:lvl4pPr marL="457200" marR="0" lvl="3"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smtClean="0">
                <a:solidFill>
                  <a:srgbClr val="002A38"/>
                </a:solidFill>
                <a:latin typeface="Neutra Text" pitchFamily="50" charset="0"/>
                <a:ea typeface="Arial"/>
                <a:cs typeface="Arial"/>
                <a:sym typeface="Arial"/>
              </a:defRPr>
            </a:lvl4pPr>
            <a:lvl5pPr marL="457200" marR="0" lvl="4" indent="-228600" algn="l" rtl="0" eaLnBrk="1" hangingPunct="1">
              <a:lnSpc>
                <a:spcPct val="100000"/>
              </a:lnSpc>
              <a:spcBef>
                <a:spcPts val="0"/>
              </a:spcBef>
              <a:spcAft>
                <a:spcPts val="0"/>
              </a:spcAft>
              <a:buFont typeface="Arial" panose="020B0604020202020204" pitchFamily="34" charset="0"/>
              <a:buChar char="•"/>
              <a:defRPr lang="en-US" sz="2400" b="0" i="0" u="none" strike="noStrike" cap="none" baseline="0" dirty="0">
                <a:solidFill>
                  <a:srgbClr val="002A38"/>
                </a:solidFill>
                <a:latin typeface="Neutra Text" pitchFamily="50" charset="0"/>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a:t>2006</a:t>
            </a:r>
            <a:endParaRPr lang="en-US"/>
          </a:p>
        </p:txBody>
      </p:sp>
    </p:spTree>
    <p:extLst>
      <p:ext uri="{BB962C8B-B14F-4D97-AF65-F5344CB8AC3E}">
        <p14:creationId xmlns:p14="http://schemas.microsoft.com/office/powerpoint/2010/main" val="381879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48CB77-99F5-4D8F-9144-5D1D9895883D}"/>
              </a:ext>
            </a:extLst>
          </p:cNvPr>
          <p:cNvPicPr>
            <a:picLocks noChangeAspect="1"/>
          </p:cNvPicPr>
          <p:nvPr/>
        </p:nvPicPr>
        <p:blipFill rotWithShape="1">
          <a:blip r:embed="rId3"/>
          <a:srcRect l="-150" t="13646" r="2447" b="10649"/>
          <a:stretch/>
        </p:blipFill>
        <p:spPr>
          <a:xfrm>
            <a:off x="4872044" y="683876"/>
            <a:ext cx="3508115" cy="4200907"/>
          </a:xfrm>
          <a:prstGeom prst="rect">
            <a:avLst/>
          </a:prstGeom>
        </p:spPr>
      </p:pic>
      <p:sp>
        <p:nvSpPr>
          <p:cNvPr id="13" name="TextBox 12">
            <a:extLst>
              <a:ext uri="{FF2B5EF4-FFF2-40B4-BE49-F238E27FC236}">
                <a16:creationId xmlns:a16="http://schemas.microsoft.com/office/drawing/2014/main" id="{B8236126-5990-4E91-AF8E-0150BF7AE628}"/>
              </a:ext>
            </a:extLst>
          </p:cNvPr>
          <p:cNvSpPr txBox="1"/>
          <p:nvPr/>
        </p:nvSpPr>
        <p:spPr>
          <a:xfrm>
            <a:off x="4665501" y="709601"/>
            <a:ext cx="208597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F9138B"/>
                </a:solidFill>
                <a:effectLst/>
                <a:uLnTx/>
                <a:uFillTx/>
                <a:latin typeface="Neutra Text" panose="02000000000000000000" pitchFamily="50" charset="0"/>
                <a:cs typeface="Arial"/>
                <a:sym typeface="Arial"/>
              </a:rPr>
              <a:t>Area Elements</a:t>
            </a:r>
          </a:p>
        </p:txBody>
      </p:sp>
      <p:sp>
        <p:nvSpPr>
          <p:cNvPr id="15" name="TextBox 14">
            <a:extLst>
              <a:ext uri="{FF2B5EF4-FFF2-40B4-BE49-F238E27FC236}">
                <a16:creationId xmlns:a16="http://schemas.microsoft.com/office/drawing/2014/main" id="{F9F86ED2-0420-4973-88AB-024BECAF9221}"/>
              </a:ext>
            </a:extLst>
          </p:cNvPr>
          <p:cNvSpPr txBox="1"/>
          <p:nvPr/>
        </p:nvSpPr>
        <p:spPr>
          <a:xfrm>
            <a:off x="1076995" y="1727055"/>
            <a:ext cx="208597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F9138B"/>
                </a:solidFill>
                <a:effectLst/>
                <a:uLnTx/>
                <a:uFillTx/>
                <a:latin typeface="Neutra Text" panose="02000000000000000000" pitchFamily="50" charset="0"/>
                <a:cs typeface="Arial"/>
                <a:sym typeface="Arial"/>
              </a:rPr>
              <a:t>Citywide Elements</a:t>
            </a:r>
          </a:p>
        </p:txBody>
      </p:sp>
      <p:sp>
        <p:nvSpPr>
          <p:cNvPr id="22" name="TextBox 21">
            <a:extLst>
              <a:ext uri="{FF2B5EF4-FFF2-40B4-BE49-F238E27FC236}">
                <a16:creationId xmlns:a16="http://schemas.microsoft.com/office/drawing/2014/main" id="{6DCC9493-93FB-4303-97A4-22EB4A15389C}"/>
              </a:ext>
            </a:extLst>
          </p:cNvPr>
          <p:cNvSpPr txBox="1"/>
          <p:nvPr/>
        </p:nvSpPr>
        <p:spPr>
          <a:xfrm>
            <a:off x="1076994" y="689329"/>
            <a:ext cx="208597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F9138B"/>
                </a:solidFill>
                <a:effectLst/>
                <a:uLnTx/>
                <a:uFillTx/>
                <a:latin typeface="Neutra Text" panose="02000000000000000000" pitchFamily="50" charset="0"/>
                <a:cs typeface="Arial"/>
                <a:sym typeface="Arial"/>
              </a:rPr>
              <a:t>Context Elements</a:t>
            </a:r>
          </a:p>
        </p:txBody>
      </p:sp>
      <p:pic>
        <p:nvPicPr>
          <p:cNvPr id="23" name="Picture 22">
            <a:extLst>
              <a:ext uri="{FF2B5EF4-FFF2-40B4-BE49-F238E27FC236}">
                <a16:creationId xmlns:a16="http://schemas.microsoft.com/office/drawing/2014/main" id="{7BD66CF4-AC1E-41FB-86DF-C9A371D0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640" y="1935569"/>
            <a:ext cx="642284" cy="642284"/>
          </a:xfrm>
          <a:prstGeom prst="rect">
            <a:avLst/>
          </a:prstGeom>
        </p:spPr>
      </p:pic>
      <p:pic>
        <p:nvPicPr>
          <p:cNvPr id="24" name="Picture 23">
            <a:extLst>
              <a:ext uri="{FF2B5EF4-FFF2-40B4-BE49-F238E27FC236}">
                <a16:creationId xmlns:a16="http://schemas.microsoft.com/office/drawing/2014/main" id="{B9803025-CC9F-49D1-B70D-915DCBC63644}"/>
              </a:ext>
            </a:extLst>
          </p:cNvPr>
          <p:cNvPicPr>
            <a:picLocks noChangeAspect="1"/>
          </p:cNvPicPr>
          <p:nvPr/>
        </p:nvPicPr>
        <p:blipFill rotWithShape="1">
          <a:blip r:embed="rId5">
            <a:extLst>
              <a:ext uri="{28A0092B-C50C-407E-A947-70E740481C1C}">
                <a14:useLocalDpi xmlns:a14="http://schemas.microsoft.com/office/drawing/2010/main" val="0"/>
              </a:ext>
            </a:extLst>
          </a:blip>
          <a:srcRect l="14347" t="17481" r="15653" b="22519"/>
          <a:stretch/>
        </p:blipFill>
        <p:spPr>
          <a:xfrm>
            <a:off x="2279694" y="2049749"/>
            <a:ext cx="514351" cy="440872"/>
          </a:xfrm>
          <a:prstGeom prst="rect">
            <a:avLst/>
          </a:prstGeom>
        </p:spPr>
      </p:pic>
      <p:pic>
        <p:nvPicPr>
          <p:cNvPr id="25" name="Picture 24">
            <a:extLst>
              <a:ext uri="{FF2B5EF4-FFF2-40B4-BE49-F238E27FC236}">
                <a16:creationId xmlns:a16="http://schemas.microsoft.com/office/drawing/2014/main" id="{593D6EF7-E8C9-4281-8229-414EA6ABFDB1}"/>
              </a:ext>
            </a:extLst>
          </p:cNvPr>
          <p:cNvPicPr>
            <a:picLocks noChangeAspect="1"/>
          </p:cNvPicPr>
          <p:nvPr/>
        </p:nvPicPr>
        <p:blipFill rotWithShape="1">
          <a:blip r:embed="rId6">
            <a:extLst>
              <a:ext uri="{28A0092B-C50C-407E-A947-70E740481C1C}">
                <a14:useLocalDpi xmlns:a14="http://schemas.microsoft.com/office/drawing/2010/main" val="0"/>
              </a:ext>
            </a:extLst>
          </a:blip>
          <a:srcRect l="18751" t="25000" r="18749" b="25001"/>
          <a:stretch/>
        </p:blipFill>
        <p:spPr>
          <a:xfrm>
            <a:off x="3225798" y="2041585"/>
            <a:ext cx="571500" cy="457200"/>
          </a:xfrm>
          <a:prstGeom prst="rect">
            <a:avLst/>
          </a:prstGeom>
        </p:spPr>
      </p:pic>
      <p:pic>
        <p:nvPicPr>
          <p:cNvPr id="26" name="Picture 25">
            <a:extLst>
              <a:ext uri="{FF2B5EF4-FFF2-40B4-BE49-F238E27FC236}">
                <a16:creationId xmlns:a16="http://schemas.microsoft.com/office/drawing/2014/main" id="{A93B4D78-29E4-4123-B4FF-C72004F74F42}"/>
              </a:ext>
            </a:extLst>
          </p:cNvPr>
          <p:cNvPicPr>
            <a:picLocks noChangeAspect="1"/>
          </p:cNvPicPr>
          <p:nvPr/>
        </p:nvPicPr>
        <p:blipFill rotWithShape="1">
          <a:blip r:embed="rId7">
            <a:extLst>
              <a:ext uri="{28A0092B-C50C-407E-A947-70E740481C1C}">
                <a14:useLocalDpi xmlns:a14="http://schemas.microsoft.com/office/drawing/2010/main" val="0"/>
              </a:ext>
            </a:extLst>
          </a:blip>
          <a:srcRect l="18750" t="12500" r="11009" b="12500"/>
          <a:stretch/>
        </p:blipFill>
        <p:spPr>
          <a:xfrm>
            <a:off x="4174308" y="2030869"/>
            <a:ext cx="412371" cy="440311"/>
          </a:xfrm>
          <a:prstGeom prst="rect">
            <a:avLst/>
          </a:prstGeom>
        </p:spPr>
      </p:pic>
      <p:sp>
        <p:nvSpPr>
          <p:cNvPr id="27" name="TextBox 26">
            <a:extLst>
              <a:ext uri="{FF2B5EF4-FFF2-40B4-BE49-F238E27FC236}">
                <a16:creationId xmlns:a16="http://schemas.microsoft.com/office/drawing/2014/main" id="{E408ACB3-4380-48D8-845A-D34FEBB36E62}"/>
              </a:ext>
            </a:extLst>
          </p:cNvPr>
          <p:cNvSpPr txBox="1"/>
          <p:nvPr/>
        </p:nvSpPr>
        <p:spPr>
          <a:xfrm>
            <a:off x="1248189" y="2449157"/>
            <a:ext cx="742951"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Land Use</a:t>
            </a:r>
          </a:p>
        </p:txBody>
      </p:sp>
      <p:sp>
        <p:nvSpPr>
          <p:cNvPr id="28" name="TextBox 27">
            <a:extLst>
              <a:ext uri="{FF2B5EF4-FFF2-40B4-BE49-F238E27FC236}">
                <a16:creationId xmlns:a16="http://schemas.microsoft.com/office/drawing/2014/main" id="{D8056969-79A5-4B5F-8ACC-D33D388B2BB5}"/>
              </a:ext>
            </a:extLst>
          </p:cNvPr>
          <p:cNvSpPr txBox="1"/>
          <p:nvPr/>
        </p:nvSpPr>
        <p:spPr>
          <a:xfrm>
            <a:off x="2082127" y="2449156"/>
            <a:ext cx="9094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Economic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Development</a:t>
            </a:r>
          </a:p>
        </p:txBody>
      </p:sp>
      <p:sp>
        <p:nvSpPr>
          <p:cNvPr id="29" name="TextBox 28">
            <a:extLst>
              <a:ext uri="{FF2B5EF4-FFF2-40B4-BE49-F238E27FC236}">
                <a16:creationId xmlns:a16="http://schemas.microsoft.com/office/drawing/2014/main" id="{DCB24D0B-3016-4C06-B594-94560B05A8C7}"/>
              </a:ext>
            </a:extLst>
          </p:cNvPr>
          <p:cNvSpPr txBox="1"/>
          <p:nvPr/>
        </p:nvSpPr>
        <p:spPr>
          <a:xfrm>
            <a:off x="3103489" y="2449157"/>
            <a:ext cx="742951"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Housing</a:t>
            </a:r>
          </a:p>
        </p:txBody>
      </p:sp>
      <p:sp>
        <p:nvSpPr>
          <p:cNvPr id="30" name="TextBox 29">
            <a:extLst>
              <a:ext uri="{FF2B5EF4-FFF2-40B4-BE49-F238E27FC236}">
                <a16:creationId xmlns:a16="http://schemas.microsoft.com/office/drawing/2014/main" id="{E645B7A3-FF23-4994-AA09-C25CD5D904CD}"/>
              </a:ext>
            </a:extLst>
          </p:cNvPr>
          <p:cNvSpPr txBox="1"/>
          <p:nvPr/>
        </p:nvSpPr>
        <p:spPr>
          <a:xfrm>
            <a:off x="4006745" y="2449155"/>
            <a:ext cx="7429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Arts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Culture</a:t>
            </a:r>
          </a:p>
        </p:txBody>
      </p:sp>
      <p:pic>
        <p:nvPicPr>
          <p:cNvPr id="31" name="Picture 30">
            <a:extLst>
              <a:ext uri="{FF2B5EF4-FFF2-40B4-BE49-F238E27FC236}">
                <a16:creationId xmlns:a16="http://schemas.microsoft.com/office/drawing/2014/main" id="{19FF1F97-9C37-40F2-8C0C-EDF07A7AAF52}"/>
              </a:ext>
            </a:extLst>
          </p:cNvPr>
          <p:cNvPicPr>
            <a:picLocks noChangeAspect="1"/>
          </p:cNvPicPr>
          <p:nvPr/>
        </p:nvPicPr>
        <p:blipFill rotWithShape="1">
          <a:blip r:embed="rId8">
            <a:extLst>
              <a:ext uri="{28A0092B-C50C-407E-A947-70E740481C1C}">
                <a14:useLocalDpi xmlns:a14="http://schemas.microsoft.com/office/drawing/2010/main" val="0"/>
              </a:ext>
            </a:extLst>
          </a:blip>
          <a:srcRect l="13829" t="21569" r="12586" b="18328"/>
          <a:stretch/>
        </p:blipFill>
        <p:spPr>
          <a:xfrm>
            <a:off x="1297172" y="2886001"/>
            <a:ext cx="529481" cy="432476"/>
          </a:xfrm>
          <a:prstGeom prst="rect">
            <a:avLst/>
          </a:prstGeom>
        </p:spPr>
      </p:pic>
      <p:pic>
        <p:nvPicPr>
          <p:cNvPr id="32" name="Picture 31">
            <a:extLst>
              <a:ext uri="{FF2B5EF4-FFF2-40B4-BE49-F238E27FC236}">
                <a16:creationId xmlns:a16="http://schemas.microsoft.com/office/drawing/2014/main" id="{800AC4D9-9E6E-457E-810C-38E34DA326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137" t="14486" r="8190" b="14091"/>
          <a:stretch/>
        </p:blipFill>
        <p:spPr>
          <a:xfrm>
            <a:off x="2329454" y="2878751"/>
            <a:ext cx="457200" cy="437307"/>
          </a:xfrm>
          <a:prstGeom prst="rect">
            <a:avLst/>
          </a:prstGeom>
        </p:spPr>
      </p:pic>
      <p:sp>
        <p:nvSpPr>
          <p:cNvPr id="33" name="TextBox 32">
            <a:extLst>
              <a:ext uri="{FF2B5EF4-FFF2-40B4-BE49-F238E27FC236}">
                <a16:creationId xmlns:a16="http://schemas.microsoft.com/office/drawing/2014/main" id="{304B8D5E-FD81-40AD-9A9E-FBF21AFC9760}"/>
              </a:ext>
            </a:extLst>
          </p:cNvPr>
          <p:cNvSpPr txBox="1"/>
          <p:nvPr/>
        </p:nvSpPr>
        <p:spPr>
          <a:xfrm>
            <a:off x="1126455" y="3350148"/>
            <a:ext cx="9360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Environmental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Protection</a:t>
            </a:r>
          </a:p>
        </p:txBody>
      </p:sp>
      <p:sp>
        <p:nvSpPr>
          <p:cNvPr id="34" name="TextBox 33">
            <a:extLst>
              <a:ext uri="{FF2B5EF4-FFF2-40B4-BE49-F238E27FC236}">
                <a16:creationId xmlns:a16="http://schemas.microsoft.com/office/drawing/2014/main" id="{AC00A31C-AD68-4159-BB8E-84CBB3A62173}"/>
              </a:ext>
            </a:extLst>
          </p:cNvPr>
          <p:cNvSpPr txBox="1"/>
          <p:nvPr/>
        </p:nvSpPr>
        <p:spPr>
          <a:xfrm>
            <a:off x="2082127" y="3330882"/>
            <a:ext cx="9094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Transportation</a:t>
            </a:r>
          </a:p>
        </p:txBody>
      </p:sp>
      <p:sp>
        <p:nvSpPr>
          <p:cNvPr id="35" name="TextBox 34">
            <a:extLst>
              <a:ext uri="{FF2B5EF4-FFF2-40B4-BE49-F238E27FC236}">
                <a16:creationId xmlns:a16="http://schemas.microsoft.com/office/drawing/2014/main" id="{980C7CA0-514B-49DA-A9C9-B117ABF54935}"/>
              </a:ext>
            </a:extLst>
          </p:cNvPr>
          <p:cNvSpPr txBox="1"/>
          <p:nvPr/>
        </p:nvSpPr>
        <p:spPr>
          <a:xfrm>
            <a:off x="3068772" y="3330883"/>
            <a:ext cx="777667"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Community Services &amp; Facilities</a:t>
            </a:r>
          </a:p>
        </p:txBody>
      </p:sp>
      <p:sp>
        <p:nvSpPr>
          <p:cNvPr id="36" name="TextBox 35">
            <a:extLst>
              <a:ext uri="{FF2B5EF4-FFF2-40B4-BE49-F238E27FC236}">
                <a16:creationId xmlns:a16="http://schemas.microsoft.com/office/drawing/2014/main" id="{40B07473-BC07-4DD3-903E-783F9E858F30}"/>
              </a:ext>
            </a:extLst>
          </p:cNvPr>
          <p:cNvSpPr txBox="1"/>
          <p:nvPr/>
        </p:nvSpPr>
        <p:spPr>
          <a:xfrm>
            <a:off x="4006745" y="3330884"/>
            <a:ext cx="7429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Education Facilities</a:t>
            </a:r>
          </a:p>
        </p:txBody>
      </p:sp>
      <p:pic>
        <p:nvPicPr>
          <p:cNvPr id="37" name="Picture 36">
            <a:extLst>
              <a:ext uri="{FF2B5EF4-FFF2-40B4-BE49-F238E27FC236}">
                <a16:creationId xmlns:a16="http://schemas.microsoft.com/office/drawing/2014/main" id="{43A6AFBD-7700-44E3-B0C6-2005A96AB676}"/>
              </a:ext>
            </a:extLst>
          </p:cNvPr>
          <p:cNvPicPr>
            <a:picLocks noChangeAspect="1"/>
          </p:cNvPicPr>
          <p:nvPr/>
        </p:nvPicPr>
        <p:blipFill rotWithShape="1">
          <a:blip r:embed="rId10">
            <a:extLst>
              <a:ext uri="{28A0092B-C50C-407E-A947-70E740481C1C}">
                <a14:useLocalDpi xmlns:a14="http://schemas.microsoft.com/office/drawing/2010/main" val="0"/>
              </a:ext>
            </a:extLst>
          </a:blip>
          <a:srcRect l="22713" t="25000" r="18811" b="22084"/>
          <a:stretch/>
        </p:blipFill>
        <p:spPr>
          <a:xfrm>
            <a:off x="4116936" y="2855473"/>
            <a:ext cx="534707" cy="483863"/>
          </a:xfrm>
          <a:prstGeom prst="rect">
            <a:avLst/>
          </a:prstGeom>
        </p:spPr>
      </p:pic>
      <p:pic>
        <p:nvPicPr>
          <p:cNvPr id="38" name="Picture 37">
            <a:extLst>
              <a:ext uri="{FF2B5EF4-FFF2-40B4-BE49-F238E27FC236}">
                <a16:creationId xmlns:a16="http://schemas.microsoft.com/office/drawing/2014/main" id="{86E1C2CC-2C72-4549-9B91-2E6735E7678A}"/>
              </a:ext>
            </a:extLst>
          </p:cNvPr>
          <p:cNvPicPr>
            <a:picLocks noChangeAspect="1"/>
          </p:cNvPicPr>
          <p:nvPr/>
        </p:nvPicPr>
        <p:blipFill rotWithShape="1">
          <a:blip r:embed="rId11">
            <a:extLst>
              <a:ext uri="{28A0092B-C50C-407E-A947-70E740481C1C}">
                <a14:useLocalDpi xmlns:a14="http://schemas.microsoft.com/office/drawing/2010/main" val="0"/>
              </a:ext>
            </a:extLst>
          </a:blip>
          <a:srcRect l="8790" t="10604" r="10706" b="14894"/>
          <a:stretch/>
        </p:blipFill>
        <p:spPr>
          <a:xfrm>
            <a:off x="3223924" y="2817277"/>
            <a:ext cx="529481" cy="490004"/>
          </a:xfrm>
          <a:prstGeom prst="rect">
            <a:avLst/>
          </a:prstGeom>
        </p:spPr>
      </p:pic>
      <p:sp>
        <p:nvSpPr>
          <p:cNvPr id="39" name="TextBox 38">
            <a:extLst>
              <a:ext uri="{FF2B5EF4-FFF2-40B4-BE49-F238E27FC236}">
                <a16:creationId xmlns:a16="http://schemas.microsoft.com/office/drawing/2014/main" id="{B0D1C487-0234-4883-81FB-A412817346B4}"/>
              </a:ext>
            </a:extLst>
          </p:cNvPr>
          <p:cNvSpPr txBox="1"/>
          <p:nvPr/>
        </p:nvSpPr>
        <p:spPr>
          <a:xfrm>
            <a:off x="1203511" y="4321621"/>
            <a:ext cx="85903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Urban Design</a:t>
            </a:r>
          </a:p>
        </p:txBody>
      </p:sp>
      <p:sp>
        <p:nvSpPr>
          <p:cNvPr id="40" name="TextBox 39">
            <a:extLst>
              <a:ext uri="{FF2B5EF4-FFF2-40B4-BE49-F238E27FC236}">
                <a16:creationId xmlns:a16="http://schemas.microsoft.com/office/drawing/2014/main" id="{5519C65F-4450-4BDF-9D62-13C2E1DD55B1}"/>
              </a:ext>
            </a:extLst>
          </p:cNvPr>
          <p:cNvSpPr txBox="1"/>
          <p:nvPr/>
        </p:nvSpPr>
        <p:spPr>
          <a:xfrm>
            <a:off x="2082127" y="4321620"/>
            <a:ext cx="9094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Historic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Preservation</a:t>
            </a:r>
          </a:p>
        </p:txBody>
      </p:sp>
      <p:sp>
        <p:nvSpPr>
          <p:cNvPr id="41" name="TextBox 40">
            <a:extLst>
              <a:ext uri="{FF2B5EF4-FFF2-40B4-BE49-F238E27FC236}">
                <a16:creationId xmlns:a16="http://schemas.microsoft.com/office/drawing/2014/main" id="{7644EF2E-AB4B-43EC-A16E-3E8D8A21F14B}"/>
              </a:ext>
            </a:extLst>
          </p:cNvPr>
          <p:cNvSpPr txBox="1"/>
          <p:nvPr/>
        </p:nvSpPr>
        <p:spPr>
          <a:xfrm>
            <a:off x="3046660" y="4321621"/>
            <a:ext cx="9094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Infrastructure</a:t>
            </a:r>
          </a:p>
        </p:txBody>
      </p:sp>
      <p:sp>
        <p:nvSpPr>
          <p:cNvPr id="42" name="TextBox 41">
            <a:extLst>
              <a:ext uri="{FF2B5EF4-FFF2-40B4-BE49-F238E27FC236}">
                <a16:creationId xmlns:a16="http://schemas.microsoft.com/office/drawing/2014/main" id="{9E3A8166-7F4D-4AF6-B0DF-E0766B447AFC}"/>
              </a:ext>
            </a:extLst>
          </p:cNvPr>
          <p:cNvSpPr txBox="1"/>
          <p:nvPr/>
        </p:nvSpPr>
        <p:spPr>
          <a:xfrm>
            <a:off x="3965676" y="4321619"/>
            <a:ext cx="825931"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Parks, Recreation &amp; Open Space</a:t>
            </a:r>
          </a:p>
        </p:txBody>
      </p:sp>
      <p:pic>
        <p:nvPicPr>
          <p:cNvPr id="44" name="Picture 43">
            <a:extLst>
              <a:ext uri="{FF2B5EF4-FFF2-40B4-BE49-F238E27FC236}">
                <a16:creationId xmlns:a16="http://schemas.microsoft.com/office/drawing/2014/main" id="{2D1E7DA6-C2D3-42C3-880B-DE15C71E3CF4}"/>
              </a:ext>
            </a:extLst>
          </p:cNvPr>
          <p:cNvPicPr>
            <a:picLocks noChangeAspect="1"/>
          </p:cNvPicPr>
          <p:nvPr/>
        </p:nvPicPr>
        <p:blipFill rotWithShape="1">
          <a:blip r:embed="rId12">
            <a:extLst>
              <a:ext uri="{28A0092B-C50C-407E-A947-70E740481C1C}">
                <a14:useLocalDpi xmlns:a14="http://schemas.microsoft.com/office/drawing/2010/main" val="0"/>
              </a:ext>
            </a:extLst>
          </a:blip>
          <a:srcRect l="15362" t="17956" r="21936" b="16052"/>
          <a:stretch/>
        </p:blipFill>
        <p:spPr>
          <a:xfrm>
            <a:off x="2268710" y="3908795"/>
            <a:ext cx="416663" cy="438519"/>
          </a:xfrm>
          <a:prstGeom prst="rect">
            <a:avLst/>
          </a:prstGeom>
        </p:spPr>
      </p:pic>
      <p:pic>
        <p:nvPicPr>
          <p:cNvPr id="45" name="Picture 44">
            <a:extLst>
              <a:ext uri="{FF2B5EF4-FFF2-40B4-BE49-F238E27FC236}">
                <a16:creationId xmlns:a16="http://schemas.microsoft.com/office/drawing/2014/main" id="{66E8A94A-3820-4AD3-AA69-2C20350A5C50}"/>
              </a:ext>
            </a:extLst>
          </p:cNvPr>
          <p:cNvPicPr>
            <a:picLocks noChangeAspect="1"/>
          </p:cNvPicPr>
          <p:nvPr/>
        </p:nvPicPr>
        <p:blipFill rotWithShape="1">
          <a:blip r:embed="rId13">
            <a:extLst>
              <a:ext uri="{28A0092B-C50C-407E-A947-70E740481C1C}">
                <a14:useLocalDpi xmlns:a14="http://schemas.microsoft.com/office/drawing/2010/main" val="0"/>
              </a:ext>
            </a:extLst>
          </a:blip>
          <a:srcRect l="18163" t="12370" r="9675" b="8302"/>
          <a:stretch/>
        </p:blipFill>
        <p:spPr>
          <a:xfrm>
            <a:off x="4108655" y="3774802"/>
            <a:ext cx="551432" cy="606205"/>
          </a:xfrm>
          <a:prstGeom prst="rect">
            <a:avLst/>
          </a:prstGeom>
        </p:spPr>
      </p:pic>
      <p:pic>
        <p:nvPicPr>
          <p:cNvPr id="46" name="Picture 45">
            <a:extLst>
              <a:ext uri="{FF2B5EF4-FFF2-40B4-BE49-F238E27FC236}">
                <a16:creationId xmlns:a16="http://schemas.microsoft.com/office/drawing/2014/main" id="{6620112C-F477-4913-B01F-B0585976053C}"/>
              </a:ext>
            </a:extLst>
          </p:cNvPr>
          <p:cNvPicPr>
            <a:picLocks noChangeAspect="1"/>
          </p:cNvPicPr>
          <p:nvPr/>
        </p:nvPicPr>
        <p:blipFill rotWithShape="1">
          <a:blip r:embed="rId14">
            <a:extLst>
              <a:ext uri="{28A0092B-C50C-407E-A947-70E740481C1C}">
                <a14:useLocalDpi xmlns:a14="http://schemas.microsoft.com/office/drawing/2010/main" val="0"/>
              </a:ext>
            </a:extLst>
          </a:blip>
          <a:srcRect l="17520" t="12622" r="9675" b="15575"/>
          <a:stretch/>
        </p:blipFill>
        <p:spPr>
          <a:xfrm>
            <a:off x="3266485" y="3875303"/>
            <a:ext cx="449179" cy="443000"/>
          </a:xfrm>
          <a:prstGeom prst="rect">
            <a:avLst/>
          </a:prstGeom>
        </p:spPr>
      </p:pic>
      <p:sp>
        <p:nvSpPr>
          <p:cNvPr id="47" name="TextBox 46">
            <a:extLst>
              <a:ext uri="{FF2B5EF4-FFF2-40B4-BE49-F238E27FC236}">
                <a16:creationId xmlns:a16="http://schemas.microsoft.com/office/drawing/2014/main" id="{AA4D8F61-2936-42D8-81DE-540653E50AA3}"/>
              </a:ext>
            </a:extLst>
          </p:cNvPr>
          <p:cNvSpPr txBox="1"/>
          <p:nvPr/>
        </p:nvSpPr>
        <p:spPr>
          <a:xfrm>
            <a:off x="1205157" y="1431142"/>
            <a:ext cx="775058"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Framework</a:t>
            </a:r>
          </a:p>
        </p:txBody>
      </p:sp>
      <p:sp>
        <p:nvSpPr>
          <p:cNvPr id="48" name="TextBox 47">
            <a:extLst>
              <a:ext uri="{FF2B5EF4-FFF2-40B4-BE49-F238E27FC236}">
                <a16:creationId xmlns:a16="http://schemas.microsoft.com/office/drawing/2014/main" id="{35BB5D81-AFEA-42F8-AB3C-6954431AAE76}"/>
              </a:ext>
            </a:extLst>
          </p:cNvPr>
          <p:cNvSpPr txBox="1"/>
          <p:nvPr/>
        </p:nvSpPr>
        <p:spPr>
          <a:xfrm>
            <a:off x="2218757" y="1431142"/>
            <a:ext cx="806209"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Introduction</a:t>
            </a:r>
          </a:p>
        </p:txBody>
      </p:sp>
      <p:sp>
        <p:nvSpPr>
          <p:cNvPr id="49" name="TextBox 48">
            <a:extLst>
              <a:ext uri="{FF2B5EF4-FFF2-40B4-BE49-F238E27FC236}">
                <a16:creationId xmlns:a16="http://schemas.microsoft.com/office/drawing/2014/main" id="{A3AAF5A7-D92D-4D0C-86A6-87F6D3B89DE1}"/>
              </a:ext>
            </a:extLst>
          </p:cNvPr>
          <p:cNvSpPr txBox="1"/>
          <p:nvPr/>
        </p:nvSpPr>
        <p:spPr>
          <a:xfrm>
            <a:off x="3205476" y="1431142"/>
            <a:ext cx="966272"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0" cap="none" spc="0" normalizeH="0" baseline="0" noProof="0">
                <a:ln>
                  <a:noFill/>
                </a:ln>
                <a:solidFill>
                  <a:srgbClr val="264294"/>
                </a:solidFill>
                <a:effectLst/>
                <a:uLnTx/>
                <a:uFillTx/>
                <a:latin typeface="Neutraface Text Demi" panose="02000600040000020004" pitchFamily="50" charset="0"/>
                <a:cs typeface="Arial"/>
                <a:sym typeface="Arial"/>
              </a:rPr>
              <a:t>Implementation</a:t>
            </a:r>
          </a:p>
        </p:txBody>
      </p:sp>
      <p:pic>
        <p:nvPicPr>
          <p:cNvPr id="50" name="Picture 49">
            <a:extLst>
              <a:ext uri="{FF2B5EF4-FFF2-40B4-BE49-F238E27FC236}">
                <a16:creationId xmlns:a16="http://schemas.microsoft.com/office/drawing/2014/main" id="{7FA0FFA0-0A9D-4FFD-8D9F-5053D59D579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0743" t="17951" r="10715" b="20428"/>
          <a:stretch/>
        </p:blipFill>
        <p:spPr>
          <a:xfrm>
            <a:off x="1231291" y="997834"/>
            <a:ext cx="653759" cy="512919"/>
          </a:xfrm>
          <a:prstGeom prst="rect">
            <a:avLst/>
          </a:prstGeom>
        </p:spPr>
      </p:pic>
      <p:pic>
        <p:nvPicPr>
          <p:cNvPr id="51" name="Picture 50">
            <a:extLst>
              <a:ext uri="{FF2B5EF4-FFF2-40B4-BE49-F238E27FC236}">
                <a16:creationId xmlns:a16="http://schemas.microsoft.com/office/drawing/2014/main" id="{2936860E-BC1B-4B6F-9665-2F4555B2EB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6783" t="18690" r="16930" b="14469"/>
          <a:stretch/>
        </p:blipFill>
        <p:spPr>
          <a:xfrm>
            <a:off x="3420144" y="1021486"/>
            <a:ext cx="508661" cy="512919"/>
          </a:xfrm>
          <a:prstGeom prst="rect">
            <a:avLst/>
          </a:prstGeom>
        </p:spPr>
      </p:pic>
      <p:pic>
        <p:nvPicPr>
          <p:cNvPr id="52" name="Picture 51">
            <a:extLst>
              <a:ext uri="{FF2B5EF4-FFF2-40B4-BE49-F238E27FC236}">
                <a16:creationId xmlns:a16="http://schemas.microsoft.com/office/drawing/2014/main" id="{863951BB-5ADF-46CB-A5AE-95D8CD546C0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9760" t="17833" r="20482" b="17361"/>
          <a:stretch/>
        </p:blipFill>
        <p:spPr>
          <a:xfrm>
            <a:off x="2343489" y="1041456"/>
            <a:ext cx="403551" cy="461571"/>
          </a:xfrm>
          <a:prstGeom prst="rect">
            <a:avLst/>
          </a:prstGeom>
        </p:spPr>
      </p:pic>
      <p:pic>
        <p:nvPicPr>
          <p:cNvPr id="43" name="Picture 42">
            <a:extLst>
              <a:ext uri="{FF2B5EF4-FFF2-40B4-BE49-F238E27FC236}">
                <a16:creationId xmlns:a16="http://schemas.microsoft.com/office/drawing/2014/main" id="{57612DD6-793C-448A-925B-7B54D30E997B}"/>
              </a:ext>
            </a:extLst>
          </p:cNvPr>
          <p:cNvPicPr>
            <a:picLocks noChangeAspect="1"/>
          </p:cNvPicPr>
          <p:nvPr/>
        </p:nvPicPr>
        <p:blipFill rotWithShape="1">
          <a:blip r:embed="rId18">
            <a:extLst>
              <a:ext uri="{28A0092B-C50C-407E-A947-70E740481C1C}">
                <a14:useLocalDpi xmlns:a14="http://schemas.microsoft.com/office/drawing/2010/main" val="0"/>
              </a:ext>
            </a:extLst>
          </a:blip>
          <a:srcRect l="22503" t="18148" r="19592" b="18245"/>
          <a:stretch/>
        </p:blipFill>
        <p:spPr>
          <a:xfrm>
            <a:off x="1364593" y="3840776"/>
            <a:ext cx="460588" cy="505943"/>
          </a:xfrm>
          <a:prstGeom prst="rect">
            <a:avLst/>
          </a:prstGeom>
        </p:spPr>
      </p:pic>
      <p:sp>
        <p:nvSpPr>
          <p:cNvPr id="53" name="Text Placeholder 3">
            <a:extLst>
              <a:ext uri="{FF2B5EF4-FFF2-40B4-BE49-F238E27FC236}">
                <a16:creationId xmlns:a16="http://schemas.microsoft.com/office/drawing/2014/main" id="{DA6CBFE2-BEA4-4C23-8BFB-0AD6842CF679}"/>
              </a:ext>
            </a:extLst>
          </p:cNvPr>
          <p:cNvSpPr txBox="1">
            <a:spLocks/>
          </p:cNvSpPr>
          <p:nvPr/>
        </p:nvSpPr>
        <p:spPr>
          <a:xfrm>
            <a:off x="434341" y="123252"/>
            <a:ext cx="6396766" cy="590550"/>
          </a:xfrm>
          <a:prstGeom prst="rect">
            <a:avLst/>
          </a:prstGeom>
          <a:noFill/>
          <a:ln w="50800" cap="rnd" cmpd="dbl" algn="ctr">
            <a:noFill/>
            <a:prstDash val="solid"/>
          </a:ln>
          <a:effectLst/>
        </p:spPr>
        <p:txBody>
          <a:bodyPr lIns="0" tIns="0" rIns="0" bIns="0" anchor="ctr"/>
          <a:lstStyle>
            <a:defPPr marR="0" lvl="0" algn="l" rtl="0">
              <a:lnSpc>
                <a:spcPct val="100000"/>
              </a:lnSpc>
              <a:spcBef>
                <a:spcPts val="0"/>
              </a:spcBef>
              <a:spcAft>
                <a:spcPts val="0"/>
              </a:spcAft>
            </a:defPPr>
            <a:lvl1pPr marL="203190" marR="0" lvl="0" indent="0" algn="r" rtl="0" eaLnBrk="1" hangingPunct="1">
              <a:lnSpc>
                <a:spcPct val="100000"/>
              </a:lnSpc>
              <a:spcBef>
                <a:spcPts val="0"/>
              </a:spcBef>
              <a:spcAft>
                <a:spcPts val="0"/>
              </a:spcAft>
              <a:buClr>
                <a:schemeClr val="bg1"/>
              </a:buClr>
              <a:buFontTx/>
              <a:buNone/>
              <a:defRPr lang="en-US" sz="3000" b="0" i="0" u="none" strike="noStrike" cap="none" baseline="0" dirty="0" smtClean="0">
                <a:solidFill>
                  <a:srgbClr val="002A38"/>
                </a:solidFill>
                <a:latin typeface="Neutra Text" pitchFamily="50" charset="0"/>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eaLnBrk="1" hangingPunct="1">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l"/>
            <a:r>
              <a:rPr lang="en-US" sz="2400" b="1"/>
              <a:t>Comprehensive Plan Elements</a:t>
            </a:r>
          </a:p>
        </p:txBody>
      </p:sp>
    </p:spTree>
    <p:extLst>
      <p:ext uri="{BB962C8B-B14F-4D97-AF65-F5344CB8AC3E}">
        <p14:creationId xmlns:p14="http://schemas.microsoft.com/office/powerpoint/2010/main" val="177339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8333-5F5C-4FD7-8704-1893E41124AE}"/>
              </a:ext>
            </a:extLst>
          </p:cNvPr>
          <p:cNvSpPr>
            <a:spLocks noGrp="1"/>
          </p:cNvSpPr>
          <p:nvPr>
            <p:ph type="title"/>
          </p:nvPr>
        </p:nvSpPr>
        <p:spPr>
          <a:xfrm>
            <a:off x="445387" y="361950"/>
            <a:ext cx="7208771" cy="461665"/>
          </a:xfrm>
        </p:spPr>
        <p:txBody>
          <a:bodyPr lIns="91440" tIns="0" rIns="91440" bIns="0"/>
          <a:lstStyle/>
          <a:p>
            <a:r>
              <a:rPr lang="en-US" sz="2400"/>
              <a:t>Comprehensive Plan Supports Numerous Decisions</a:t>
            </a:r>
          </a:p>
        </p:txBody>
      </p:sp>
      <p:pic>
        <p:nvPicPr>
          <p:cNvPr id="4" name="Picture 3">
            <a:extLst>
              <a:ext uri="{FF2B5EF4-FFF2-40B4-BE49-F238E27FC236}">
                <a16:creationId xmlns:a16="http://schemas.microsoft.com/office/drawing/2014/main" id="{6C0FB52B-13E2-4E1D-A9C5-977106A6C098}"/>
              </a:ext>
            </a:extLst>
          </p:cNvPr>
          <p:cNvPicPr>
            <a:picLocks noChangeAspect="1"/>
          </p:cNvPicPr>
          <p:nvPr/>
        </p:nvPicPr>
        <p:blipFill rotWithShape="1">
          <a:blip r:embed="rId2">
            <a:alphaModFix/>
          </a:blip>
          <a:srcRect r="6790" b="592"/>
          <a:stretch/>
        </p:blipFill>
        <p:spPr>
          <a:xfrm>
            <a:off x="2348180" y="901286"/>
            <a:ext cx="4447640" cy="4135992"/>
          </a:xfrm>
          <a:prstGeom prst="rect">
            <a:avLst/>
          </a:prstGeom>
        </p:spPr>
      </p:pic>
    </p:spTree>
    <p:extLst>
      <p:ext uri="{BB962C8B-B14F-4D97-AF65-F5344CB8AC3E}">
        <p14:creationId xmlns:p14="http://schemas.microsoft.com/office/powerpoint/2010/main" val="185453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B443-8678-4A55-A708-9537C386F468}"/>
              </a:ext>
            </a:extLst>
          </p:cNvPr>
          <p:cNvSpPr>
            <a:spLocks noGrp="1"/>
          </p:cNvSpPr>
          <p:nvPr>
            <p:ph type="title"/>
          </p:nvPr>
        </p:nvSpPr>
        <p:spPr>
          <a:xfrm>
            <a:off x="445388" y="346184"/>
            <a:ext cx="6869812" cy="461665"/>
          </a:xfrm>
        </p:spPr>
        <p:txBody>
          <a:bodyPr lIns="91440" tIns="0" rIns="0" bIns="0" anchor="t"/>
          <a:lstStyle/>
          <a:p>
            <a:r>
              <a:rPr lang="en-US"/>
              <a:t>Comprehensive Plan Update Major Themes</a:t>
            </a:r>
          </a:p>
        </p:txBody>
      </p:sp>
      <p:sp>
        <p:nvSpPr>
          <p:cNvPr id="3" name="Slide Number Placeholder 2">
            <a:extLst>
              <a:ext uri="{FF2B5EF4-FFF2-40B4-BE49-F238E27FC236}">
                <a16:creationId xmlns:a16="http://schemas.microsoft.com/office/drawing/2014/main" id="{73540B8E-D729-44B9-993E-1E1F52ADDF89}"/>
              </a:ext>
            </a:extLst>
          </p:cNvPr>
          <p:cNvSpPr>
            <a:spLocks noGrp="1"/>
          </p:cNvSpPr>
          <p:nvPr>
            <p:ph type="sldNum" sz="quarter" idx="7"/>
          </p:nvPr>
        </p:nvSpPr>
        <p:spPr/>
        <p:txBody>
          <a:bodyPr/>
          <a:lstStyle/>
          <a:p>
            <a:pPr marL="38100">
              <a:lnSpc>
                <a:spcPts val="1450"/>
              </a:lnSpc>
            </a:pPr>
            <a:fld id="{81D60167-4931-47E6-BA6A-407CBD079E47}" type="slidenum">
              <a:rPr lang="en-US" spc="10" smtClean="0"/>
              <a:t>5</a:t>
            </a:fld>
            <a:endParaRPr lang="en-US" spc="10"/>
          </a:p>
        </p:txBody>
      </p:sp>
      <p:sp>
        <p:nvSpPr>
          <p:cNvPr id="4" name="TextBox 3">
            <a:extLst>
              <a:ext uri="{FF2B5EF4-FFF2-40B4-BE49-F238E27FC236}">
                <a16:creationId xmlns:a16="http://schemas.microsoft.com/office/drawing/2014/main" id="{638A2D53-EB9D-44BE-BD62-BD3C60CC5558}"/>
              </a:ext>
            </a:extLst>
          </p:cNvPr>
          <p:cNvSpPr txBox="1"/>
          <p:nvPr/>
        </p:nvSpPr>
        <p:spPr>
          <a:xfrm>
            <a:off x="1636775" y="963489"/>
            <a:ext cx="7172757" cy="523220"/>
          </a:xfrm>
          <a:prstGeom prst="rect">
            <a:avLst/>
          </a:prstGeom>
          <a:noFill/>
        </p:spPr>
        <p:txBody>
          <a:bodyPr wrap="square" lIns="91440" tIns="45720" rIns="91440" bIns="45720" rtlCol="0" anchor="t">
            <a:spAutoFit/>
          </a:bodyPr>
          <a:lstStyle/>
          <a:p>
            <a:pPr fontAlgn="base"/>
            <a:r>
              <a:rPr lang="en-US" sz="1400" b="1">
                <a:latin typeface="Calibri" panose="020F0502020204030204" pitchFamily="34" charset="0"/>
                <a:cs typeface="Calibri" panose="020F0502020204030204" pitchFamily="34" charset="0"/>
              </a:rPr>
              <a:t>COVID-19 and Recovery</a:t>
            </a:r>
            <a:r>
              <a:rPr lang="en-US" sz="1400">
                <a:latin typeface="Calibri" panose="020F0502020204030204" pitchFamily="34" charset="0"/>
                <a:cs typeface="Calibri" panose="020F0502020204030204" pitchFamily="34" charset="0"/>
              </a:rPr>
              <a:t>: Guides COVID-19 response and recovery including through economic monitoring, housing needs, resilience efforts, a broadened frame for emergency planning. </a:t>
            </a:r>
          </a:p>
        </p:txBody>
      </p:sp>
      <p:pic>
        <p:nvPicPr>
          <p:cNvPr id="5" name="Picture 5">
            <a:extLst>
              <a:ext uri="{FF2B5EF4-FFF2-40B4-BE49-F238E27FC236}">
                <a16:creationId xmlns:a16="http://schemas.microsoft.com/office/drawing/2014/main" id="{6F2E4B16-ACF2-4B89-A369-41F705CBB6F5}"/>
              </a:ext>
            </a:extLst>
          </p:cNvPr>
          <p:cNvPicPr>
            <a:picLocks noChangeAspect="1"/>
          </p:cNvPicPr>
          <p:nvPr/>
        </p:nvPicPr>
        <p:blipFill>
          <a:blip r:embed="rId3"/>
          <a:stretch>
            <a:fillRect/>
          </a:stretch>
        </p:blipFill>
        <p:spPr>
          <a:xfrm>
            <a:off x="604693" y="806895"/>
            <a:ext cx="837852" cy="822960"/>
          </a:xfrm>
          <a:prstGeom prst="rect">
            <a:avLst/>
          </a:prstGeom>
        </p:spPr>
      </p:pic>
      <p:pic>
        <p:nvPicPr>
          <p:cNvPr id="7" name="Picture 6" descr="A close up of a sign&#10;&#10;Description automatically generated">
            <a:extLst>
              <a:ext uri="{FF2B5EF4-FFF2-40B4-BE49-F238E27FC236}">
                <a16:creationId xmlns:a16="http://schemas.microsoft.com/office/drawing/2014/main" id="{E06D3775-077C-40E3-9722-41439799EC7B}"/>
              </a:ext>
            </a:extLst>
          </p:cNvPr>
          <p:cNvPicPr>
            <a:picLocks noChangeAspect="1"/>
          </p:cNvPicPr>
          <p:nvPr/>
        </p:nvPicPr>
        <p:blipFill>
          <a:blip r:embed="rId4"/>
          <a:stretch>
            <a:fillRect/>
          </a:stretch>
        </p:blipFill>
        <p:spPr>
          <a:xfrm>
            <a:off x="604693" y="3393408"/>
            <a:ext cx="832725" cy="822960"/>
          </a:xfrm>
          <a:prstGeom prst="rect">
            <a:avLst/>
          </a:prstGeom>
        </p:spPr>
      </p:pic>
      <p:pic>
        <p:nvPicPr>
          <p:cNvPr id="9" name="Picture 8" descr="A close up of a sign&#10;&#10;Description automatically generated">
            <a:extLst>
              <a:ext uri="{FF2B5EF4-FFF2-40B4-BE49-F238E27FC236}">
                <a16:creationId xmlns:a16="http://schemas.microsoft.com/office/drawing/2014/main" id="{AE4FAE77-88AB-43AF-8138-AF8EB9610C08}"/>
              </a:ext>
            </a:extLst>
          </p:cNvPr>
          <p:cNvPicPr>
            <a:picLocks noChangeAspect="1"/>
          </p:cNvPicPr>
          <p:nvPr/>
        </p:nvPicPr>
        <p:blipFill>
          <a:blip r:embed="rId5"/>
          <a:stretch>
            <a:fillRect/>
          </a:stretch>
        </p:blipFill>
        <p:spPr>
          <a:xfrm>
            <a:off x="604693" y="4255579"/>
            <a:ext cx="832725" cy="822960"/>
          </a:xfrm>
          <a:prstGeom prst="rect">
            <a:avLst/>
          </a:prstGeom>
        </p:spPr>
      </p:pic>
      <p:pic>
        <p:nvPicPr>
          <p:cNvPr id="6" name="Picture 5" descr="A picture containing room&#10;&#10;Description automatically generated">
            <a:extLst>
              <a:ext uri="{FF2B5EF4-FFF2-40B4-BE49-F238E27FC236}">
                <a16:creationId xmlns:a16="http://schemas.microsoft.com/office/drawing/2014/main" id="{53A62164-2EC2-4877-9077-E614DA6BD56A}"/>
              </a:ext>
            </a:extLst>
          </p:cNvPr>
          <p:cNvPicPr>
            <a:picLocks noChangeAspect="1"/>
          </p:cNvPicPr>
          <p:nvPr/>
        </p:nvPicPr>
        <p:blipFill>
          <a:blip r:embed="rId6"/>
          <a:stretch>
            <a:fillRect/>
          </a:stretch>
        </p:blipFill>
        <p:spPr>
          <a:xfrm>
            <a:off x="604693" y="2531237"/>
            <a:ext cx="832725" cy="822960"/>
          </a:xfrm>
          <a:prstGeom prst="rect">
            <a:avLst/>
          </a:prstGeom>
        </p:spPr>
      </p:pic>
      <p:pic>
        <p:nvPicPr>
          <p:cNvPr id="11" name="Picture 10" descr="A close up of a sign&#10;&#10;Description automatically generated">
            <a:extLst>
              <a:ext uri="{FF2B5EF4-FFF2-40B4-BE49-F238E27FC236}">
                <a16:creationId xmlns:a16="http://schemas.microsoft.com/office/drawing/2014/main" id="{6D4C057E-655F-41D4-AAA9-E44543B60E51}"/>
              </a:ext>
            </a:extLst>
          </p:cNvPr>
          <p:cNvPicPr>
            <a:picLocks noChangeAspect="1"/>
          </p:cNvPicPr>
          <p:nvPr/>
        </p:nvPicPr>
        <p:blipFill>
          <a:blip r:embed="rId7"/>
          <a:stretch>
            <a:fillRect/>
          </a:stretch>
        </p:blipFill>
        <p:spPr>
          <a:xfrm>
            <a:off x="604693" y="1669066"/>
            <a:ext cx="832725" cy="822960"/>
          </a:xfrm>
          <a:prstGeom prst="rect">
            <a:avLst/>
          </a:prstGeom>
        </p:spPr>
      </p:pic>
      <p:sp>
        <p:nvSpPr>
          <p:cNvPr id="12" name="TextBox 11">
            <a:extLst>
              <a:ext uri="{FF2B5EF4-FFF2-40B4-BE49-F238E27FC236}">
                <a16:creationId xmlns:a16="http://schemas.microsoft.com/office/drawing/2014/main" id="{96417029-1A89-405C-849E-1AE91E57ECBB}"/>
              </a:ext>
            </a:extLst>
          </p:cNvPr>
          <p:cNvSpPr txBox="1"/>
          <p:nvPr/>
        </p:nvSpPr>
        <p:spPr>
          <a:xfrm>
            <a:off x="1636775" y="1616008"/>
            <a:ext cx="7172757" cy="954107"/>
          </a:xfrm>
          <a:prstGeom prst="rect">
            <a:avLst/>
          </a:prstGeom>
          <a:noFill/>
        </p:spPr>
        <p:txBody>
          <a:bodyPr wrap="square" lIns="91440" tIns="45720" rIns="91440" bIns="45720" rtlCol="0" anchor="t">
            <a:spAutoFit/>
          </a:bodyPr>
          <a:lstStyle/>
          <a:p>
            <a:pPr fontAlgn="base"/>
            <a:r>
              <a:rPr lang="en-US" sz="1400" b="1">
                <a:latin typeface="Calibri" panose="020F0502020204030204" pitchFamily="34" charset="0"/>
                <a:cs typeface="Calibri" panose="020F0502020204030204" pitchFamily="34" charset="0"/>
              </a:rPr>
              <a:t>Equity and Racial Justice: </a:t>
            </a:r>
            <a:r>
              <a:rPr lang="en-US" sz="1400">
                <a:latin typeface="Calibri" panose="020F0502020204030204" pitchFamily="34" charset="0"/>
                <a:cs typeface="Calibri" panose="020F0502020204030204" pitchFamily="34" charset="0"/>
              </a:rPr>
              <a:t>Highlights, through a crosswalk, nearly 100 polices and actions that will help ensure all residents have what they need to thrive, no matter their race, age, neighborhood or income. These policies are supported by important data and trends throughout the update that reflect current disparities.</a:t>
            </a:r>
          </a:p>
        </p:txBody>
      </p:sp>
      <p:sp>
        <p:nvSpPr>
          <p:cNvPr id="13" name="TextBox 12">
            <a:extLst>
              <a:ext uri="{FF2B5EF4-FFF2-40B4-BE49-F238E27FC236}">
                <a16:creationId xmlns:a16="http://schemas.microsoft.com/office/drawing/2014/main" id="{DA6390F9-4E0D-4A4F-AC48-DA90A805C502}"/>
              </a:ext>
            </a:extLst>
          </p:cNvPr>
          <p:cNvSpPr txBox="1"/>
          <p:nvPr/>
        </p:nvSpPr>
        <p:spPr>
          <a:xfrm>
            <a:off x="1636775" y="2573385"/>
            <a:ext cx="7172757" cy="738664"/>
          </a:xfrm>
          <a:prstGeom prst="rect">
            <a:avLst/>
          </a:prstGeom>
          <a:noFill/>
        </p:spPr>
        <p:txBody>
          <a:bodyPr wrap="square" lIns="91440" tIns="45720" rIns="91440" bIns="45720" rtlCol="0" anchor="t">
            <a:spAutoFit/>
          </a:bodyPr>
          <a:lstStyle/>
          <a:p>
            <a:pPr fontAlgn="base"/>
            <a:r>
              <a:rPr lang="en-US" sz="1400" b="1">
                <a:latin typeface="Calibri" panose="020F0502020204030204" pitchFamily="34" charset="0"/>
                <a:cs typeface="Calibri" panose="020F0502020204030204" pitchFamily="34" charset="0"/>
              </a:rPr>
              <a:t>Housing</a:t>
            </a:r>
            <a:r>
              <a:rPr lang="en-US" sz="1400">
                <a:latin typeface="Calibri" panose="020F0502020204030204" pitchFamily="34" charset="0"/>
                <a:cs typeface="Calibri" panose="020F0502020204030204" pitchFamily="34" charset="0"/>
              </a:rPr>
              <a:t>: Presents policies and actions that support the District’s goal of producing 36,000 new units by 2025 and to address pressing issues across the housing continuum, including housing affordability, physical, economic and cultural displacement, and housing for specific populations. </a:t>
            </a:r>
          </a:p>
        </p:txBody>
      </p:sp>
      <p:sp>
        <p:nvSpPr>
          <p:cNvPr id="14" name="TextBox 13">
            <a:extLst>
              <a:ext uri="{FF2B5EF4-FFF2-40B4-BE49-F238E27FC236}">
                <a16:creationId xmlns:a16="http://schemas.microsoft.com/office/drawing/2014/main" id="{DD3848A8-BA58-4DF6-82EA-36DA943DFC13}"/>
              </a:ext>
            </a:extLst>
          </p:cNvPr>
          <p:cNvSpPr txBox="1"/>
          <p:nvPr/>
        </p:nvSpPr>
        <p:spPr>
          <a:xfrm>
            <a:off x="1636775" y="3435556"/>
            <a:ext cx="7172757" cy="738664"/>
          </a:xfrm>
          <a:prstGeom prst="rect">
            <a:avLst/>
          </a:prstGeom>
          <a:noFill/>
        </p:spPr>
        <p:txBody>
          <a:bodyPr wrap="square" lIns="91440" tIns="45720" rIns="91440" bIns="45720" rtlCol="0" anchor="t">
            <a:spAutoFit/>
          </a:bodyPr>
          <a:lstStyle/>
          <a:p>
            <a:pPr fontAlgn="base"/>
            <a:r>
              <a:rPr lang="en-US" sz="1400" b="1">
                <a:latin typeface="Calibri" panose="020F0502020204030204" pitchFamily="34" charset="0"/>
                <a:cs typeface="Calibri" panose="020F0502020204030204" pitchFamily="34" charset="0"/>
              </a:rPr>
              <a:t>Resilience: </a:t>
            </a:r>
            <a:r>
              <a:rPr lang="en-US" sz="1400">
                <a:latin typeface="Calibri" panose="020F0502020204030204" pitchFamily="34" charset="0"/>
                <a:cs typeface="Calibri" panose="020F0502020204030204" pitchFamily="34" charset="0"/>
              </a:rPr>
              <a:t>Introduces approaches to help respond to both human-made and natural shocks and stressors, including displacement and other risks posed by climate change and public health emergencies. </a:t>
            </a:r>
            <a:endParaRPr lang="en-US" sz="1400" b="1">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70A93EF-6E17-4F6D-B19E-FB00B46CD9C7}"/>
              </a:ext>
            </a:extLst>
          </p:cNvPr>
          <p:cNvSpPr txBox="1"/>
          <p:nvPr/>
        </p:nvSpPr>
        <p:spPr>
          <a:xfrm>
            <a:off x="1636775" y="4297727"/>
            <a:ext cx="7172757" cy="738664"/>
          </a:xfrm>
          <a:prstGeom prst="rect">
            <a:avLst/>
          </a:prstGeom>
          <a:noFill/>
        </p:spPr>
        <p:txBody>
          <a:bodyPr wrap="square" lIns="91440" tIns="45720" rIns="91440" bIns="45720" rtlCol="0" anchor="t">
            <a:spAutoFit/>
          </a:bodyPr>
          <a:lstStyle/>
          <a:p>
            <a:pPr fontAlgn="base"/>
            <a:r>
              <a:rPr lang="en-US" sz="1400" b="1">
                <a:latin typeface="Calibri" panose="020F0502020204030204" pitchFamily="34" charset="0"/>
                <a:cs typeface="Calibri" panose="020F0502020204030204" pitchFamily="34" charset="0"/>
              </a:rPr>
              <a:t>Public Resources: </a:t>
            </a:r>
            <a:r>
              <a:rPr lang="en-US" sz="1400">
                <a:latin typeface="Calibri" panose="020F0502020204030204" pitchFamily="34" charset="0"/>
                <a:cs typeface="Calibri" panose="020F0502020204030204" pitchFamily="34" charset="0"/>
              </a:rPr>
              <a:t>Introduces coordination between master facilities plans across parks, schools, libraries, and rec centers and acknowledges the importance of public spaces for cultural life and celebration. </a:t>
            </a:r>
          </a:p>
        </p:txBody>
      </p:sp>
    </p:spTree>
    <p:extLst>
      <p:ext uri="{BB962C8B-B14F-4D97-AF65-F5344CB8AC3E}">
        <p14:creationId xmlns:p14="http://schemas.microsoft.com/office/powerpoint/2010/main" val="5959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F18CE-3D82-442A-AC2C-487528EF3F9A}"/>
              </a:ext>
            </a:extLst>
          </p:cNvPr>
          <p:cNvPicPr>
            <a:picLocks noChangeAspect="1"/>
          </p:cNvPicPr>
          <p:nvPr/>
        </p:nvPicPr>
        <p:blipFill>
          <a:blip r:embed="rId3"/>
          <a:stretch>
            <a:fillRect/>
          </a:stretch>
        </p:blipFill>
        <p:spPr>
          <a:xfrm>
            <a:off x="3505200" y="123006"/>
            <a:ext cx="4994035" cy="5020494"/>
          </a:xfrm>
          <a:prstGeom prst="rect">
            <a:avLst/>
          </a:prstGeom>
          <a:noFill/>
        </p:spPr>
      </p:pic>
      <p:sp>
        <p:nvSpPr>
          <p:cNvPr id="2" name="Title 1">
            <a:extLst>
              <a:ext uri="{FF2B5EF4-FFF2-40B4-BE49-F238E27FC236}">
                <a16:creationId xmlns:a16="http://schemas.microsoft.com/office/drawing/2014/main" id="{60BB7CB0-49D8-4B40-BBF9-85D4E004093C}"/>
              </a:ext>
            </a:extLst>
          </p:cNvPr>
          <p:cNvSpPr>
            <a:spLocks noGrp="1"/>
          </p:cNvSpPr>
          <p:nvPr>
            <p:ph type="title"/>
          </p:nvPr>
        </p:nvSpPr>
        <p:spPr>
          <a:xfrm>
            <a:off x="445388" y="361950"/>
            <a:ext cx="7483134" cy="461665"/>
          </a:xfrm>
        </p:spPr>
        <p:txBody>
          <a:bodyPr lIns="91440"/>
          <a:lstStyle/>
          <a:p>
            <a:r>
              <a:rPr lang="en-US"/>
              <a:t>Generalized Policy Map</a:t>
            </a:r>
          </a:p>
        </p:txBody>
      </p:sp>
      <p:sp>
        <p:nvSpPr>
          <p:cNvPr id="3" name="Slide Number Placeholder 2">
            <a:extLst>
              <a:ext uri="{FF2B5EF4-FFF2-40B4-BE49-F238E27FC236}">
                <a16:creationId xmlns:a16="http://schemas.microsoft.com/office/drawing/2014/main" id="{AF86BB9C-A798-4F03-8609-99FC514174EE}"/>
              </a:ext>
            </a:extLst>
          </p:cNvPr>
          <p:cNvSpPr>
            <a:spLocks noGrp="1"/>
          </p:cNvSpPr>
          <p:nvPr>
            <p:ph type="sldNum" sz="quarter" idx="7"/>
          </p:nvPr>
        </p:nvSpPr>
        <p:spPr/>
        <p:txBody>
          <a:bodyPr/>
          <a:lstStyle/>
          <a:p>
            <a:pPr marL="38100">
              <a:lnSpc>
                <a:spcPts val="1450"/>
              </a:lnSpc>
            </a:pPr>
            <a:fld id="{81D60167-4931-47E6-BA6A-407CBD079E47}" type="slidenum">
              <a:rPr lang="en-US" spc="10" smtClean="0"/>
              <a:t>6</a:t>
            </a:fld>
            <a:endParaRPr lang="en-US" spc="10"/>
          </a:p>
        </p:txBody>
      </p:sp>
      <p:sp>
        <p:nvSpPr>
          <p:cNvPr id="5" name="TextBox 4">
            <a:extLst>
              <a:ext uri="{FF2B5EF4-FFF2-40B4-BE49-F238E27FC236}">
                <a16:creationId xmlns:a16="http://schemas.microsoft.com/office/drawing/2014/main" id="{38920EEC-7A63-4631-8C85-19DAA872D4DC}"/>
              </a:ext>
            </a:extLst>
          </p:cNvPr>
          <p:cNvSpPr txBox="1"/>
          <p:nvPr/>
        </p:nvSpPr>
        <p:spPr>
          <a:xfrm>
            <a:off x="5102867" y="658169"/>
            <a:ext cx="977982"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Upper</a:t>
            </a:r>
            <a:endParaRPr kumimoji="0" lang="en-US" sz="1400" b="0" i="0" u="none" strike="noStrike" kern="0" cap="none" spc="0" normalizeH="0" baseline="0" noProof="0">
              <a:ln>
                <a:noFill/>
              </a:ln>
              <a:solidFill>
                <a:srgbClr val="C0504D">
                  <a:lumMod val="75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  Connecticut </a:t>
            </a:r>
            <a:endParaRPr kumimoji="0" lang="en-US" sz="1400" b="0" i="0" u="none" strike="noStrike" kern="0" cap="none" spc="0" normalizeH="0" baseline="0" noProof="0">
              <a:ln>
                <a:noFill/>
              </a:ln>
              <a:solidFill>
                <a:srgbClr val="C0504D">
                  <a:lumMod val="75000"/>
                </a:srgb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    Avenue</a:t>
            </a:r>
            <a:endParaRPr kumimoji="0" lang="en-US" sz="1400" b="0" i="0" u="none" strike="noStrike" kern="0" cap="none" spc="0" normalizeH="0" baseline="0" noProof="0">
              <a:ln>
                <a:noFill/>
              </a:ln>
              <a:solidFill>
                <a:srgbClr val="C0504D">
                  <a:lumMod val="75000"/>
                </a:srgbClr>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5C40A98-725C-40B6-9BFB-989121BCF853}"/>
              </a:ext>
            </a:extLst>
          </p:cNvPr>
          <p:cNvSpPr txBox="1"/>
          <p:nvPr/>
        </p:nvSpPr>
        <p:spPr>
          <a:xfrm>
            <a:off x="6710684" y="1389221"/>
            <a:ext cx="823713"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New York Avenue NE Corridor</a:t>
            </a:r>
          </a:p>
        </p:txBody>
      </p:sp>
      <p:sp>
        <p:nvSpPr>
          <p:cNvPr id="7" name="TextBox 6">
            <a:extLst>
              <a:ext uri="{FF2B5EF4-FFF2-40B4-BE49-F238E27FC236}">
                <a16:creationId xmlns:a16="http://schemas.microsoft.com/office/drawing/2014/main" id="{2239F2F7-1E32-4CB2-92AB-01561896C06C}"/>
              </a:ext>
            </a:extLst>
          </p:cNvPr>
          <p:cNvSpPr txBox="1"/>
          <p:nvPr/>
        </p:nvSpPr>
        <p:spPr>
          <a:xfrm>
            <a:off x="5855754" y="1038060"/>
            <a:ext cx="9867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panose="020F0502020204030204" pitchFamily="34" charset="0"/>
                <a:cs typeface="Calibri" panose="020F0502020204030204" pitchFamily="34" charset="0"/>
                <a:sym typeface="Arial"/>
              </a:rPr>
              <a:t>North Capitol Crossroads</a:t>
            </a:r>
          </a:p>
        </p:txBody>
      </p:sp>
      <p:sp>
        <p:nvSpPr>
          <p:cNvPr id="8" name="TextBox 7">
            <a:extLst>
              <a:ext uri="{FF2B5EF4-FFF2-40B4-BE49-F238E27FC236}">
                <a16:creationId xmlns:a16="http://schemas.microsoft.com/office/drawing/2014/main" id="{E104E214-1024-42E1-9BCA-FC8647880169}"/>
              </a:ext>
            </a:extLst>
          </p:cNvPr>
          <p:cNvSpPr txBox="1"/>
          <p:nvPr/>
        </p:nvSpPr>
        <p:spPr>
          <a:xfrm>
            <a:off x="4128321" y="1069005"/>
            <a:ext cx="786036" cy="60582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Upper Wisconsin Avenue</a:t>
            </a:r>
            <a:endParaRPr kumimoji="0" lang="en-US" sz="1400" b="0" i="0" u="none" strike="noStrike" kern="0" cap="none" spc="0" normalizeH="0" baseline="0" noProof="0">
              <a:ln>
                <a:noFill/>
              </a:ln>
              <a:solidFill>
                <a:srgbClr val="C0504D">
                  <a:lumMod val="75000"/>
                </a:srgbClr>
              </a:solidFill>
              <a:effectLst/>
              <a:uLnTx/>
              <a:uFillTx/>
              <a:latin typeface="Calibri"/>
              <a:cs typeface="Calibri"/>
              <a:sym typeface="Arial"/>
            </a:endParaRPr>
          </a:p>
        </p:txBody>
      </p:sp>
      <p:sp>
        <p:nvSpPr>
          <p:cNvPr id="9" name="TextBox 8">
            <a:extLst>
              <a:ext uri="{FF2B5EF4-FFF2-40B4-BE49-F238E27FC236}">
                <a16:creationId xmlns:a16="http://schemas.microsoft.com/office/drawing/2014/main" id="{E272DFBF-C01F-4EAF-AEA7-5DB2DBA387C2}"/>
              </a:ext>
            </a:extLst>
          </p:cNvPr>
          <p:cNvSpPr txBox="1"/>
          <p:nvPr/>
        </p:nvSpPr>
        <p:spPr>
          <a:xfrm>
            <a:off x="4386465" y="2417809"/>
            <a:ext cx="1102916" cy="430887"/>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Foggy Bottom/</a:t>
            </a:r>
          </a:p>
          <a:p>
            <a:pPr marL="0" marR="0" lvl="1"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West End</a:t>
            </a:r>
          </a:p>
        </p:txBody>
      </p:sp>
      <p:sp>
        <p:nvSpPr>
          <p:cNvPr id="10" name="TextBox 9">
            <a:extLst>
              <a:ext uri="{FF2B5EF4-FFF2-40B4-BE49-F238E27FC236}">
                <a16:creationId xmlns:a16="http://schemas.microsoft.com/office/drawing/2014/main" id="{BBF70D5A-B916-4DE9-929A-68EF64E96A94}"/>
              </a:ext>
            </a:extLst>
          </p:cNvPr>
          <p:cNvSpPr txBox="1"/>
          <p:nvPr/>
        </p:nvSpPr>
        <p:spPr>
          <a:xfrm>
            <a:off x="7666169" y="2769608"/>
            <a:ext cx="11357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panose="020F0502020204030204" pitchFamily="34" charset="0"/>
                <a:cs typeface="Calibri" panose="020F0502020204030204" pitchFamily="34" charset="0"/>
                <a:sym typeface="Arial"/>
              </a:rPr>
              <a:t>Benning Road</a:t>
            </a:r>
          </a:p>
        </p:txBody>
      </p:sp>
      <p:sp>
        <p:nvSpPr>
          <p:cNvPr id="11" name="TextBox 10">
            <a:extLst>
              <a:ext uri="{FF2B5EF4-FFF2-40B4-BE49-F238E27FC236}">
                <a16:creationId xmlns:a16="http://schemas.microsoft.com/office/drawing/2014/main" id="{2B58E9BE-E992-4801-A74F-019F31191103}"/>
              </a:ext>
            </a:extLst>
          </p:cNvPr>
          <p:cNvSpPr txBox="1"/>
          <p:nvPr/>
        </p:nvSpPr>
        <p:spPr>
          <a:xfrm>
            <a:off x="6376105" y="3881078"/>
            <a:ext cx="74643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Congress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Heights</a:t>
            </a:r>
          </a:p>
        </p:txBody>
      </p:sp>
      <p:sp>
        <p:nvSpPr>
          <p:cNvPr id="12" name="TextBox 11">
            <a:extLst>
              <a:ext uri="{FF2B5EF4-FFF2-40B4-BE49-F238E27FC236}">
                <a16:creationId xmlns:a16="http://schemas.microsoft.com/office/drawing/2014/main" id="{CF45E627-D463-4CED-A1BB-6EAA6100F7B1}"/>
              </a:ext>
            </a:extLst>
          </p:cNvPr>
          <p:cNvSpPr txBox="1"/>
          <p:nvPr/>
        </p:nvSpPr>
        <p:spPr>
          <a:xfrm>
            <a:off x="4506615" y="1753603"/>
            <a:ext cx="849883" cy="261610"/>
          </a:xfrm>
          <a:prstGeom prst="rect">
            <a:avLst/>
          </a:prstGeom>
          <a:noFill/>
        </p:spPr>
        <p:txBody>
          <a:bodyPr wrap="square" lIns="91440" tIns="45720" rIns="91440" bIns="45720" rtlCol="0" anchor="t">
            <a:spAutoFit/>
          </a:bodyPr>
          <a:lstStyle>
            <a:defPPr>
              <a:defRPr lang="en-US"/>
            </a:defPPr>
            <a:lvl1pPr marR="0" indent="0" fontAlgn="auto">
              <a:lnSpc>
                <a:spcPct val="100000"/>
              </a:lnSpc>
              <a:spcBef>
                <a:spcPts val="0"/>
              </a:spcBef>
              <a:spcAft>
                <a:spcPts val="0"/>
              </a:spcAft>
              <a:buClrTx/>
              <a:buSzTx/>
              <a:buFontTx/>
              <a:buNone/>
              <a:tabLst/>
              <a:defRPr kumimoji="0" sz="1100" b="1" i="0" u="none" strike="noStrike" kern="0" cap="none" spc="0" normalizeH="0" baseline="0">
                <a:ln>
                  <a:noFill/>
                </a:ln>
                <a:solidFill>
                  <a:srgbClr val="1F497D"/>
                </a:solidFill>
                <a:effectLst/>
                <a:uLnTx/>
                <a:uFillTx/>
                <a:latin typeface="Calibri"/>
                <a:cs typeface="Calibri"/>
              </a:defRPr>
            </a:lvl1pPr>
          </a:lstStyle>
          <a:p>
            <a:r>
              <a:rPr lang="en-US">
                <a:sym typeface="Arial"/>
              </a:rPr>
              <a:t>C&amp;O Canal</a:t>
            </a:r>
          </a:p>
        </p:txBody>
      </p:sp>
      <p:sp>
        <p:nvSpPr>
          <p:cNvPr id="13" name="TextBox 12">
            <a:extLst>
              <a:ext uri="{FF2B5EF4-FFF2-40B4-BE49-F238E27FC236}">
                <a16:creationId xmlns:a16="http://schemas.microsoft.com/office/drawing/2014/main" id="{E4B03DC7-A9BC-4B60-9142-3A14EDC30B0E}"/>
              </a:ext>
            </a:extLst>
          </p:cNvPr>
          <p:cNvSpPr txBox="1"/>
          <p:nvPr/>
        </p:nvSpPr>
        <p:spPr>
          <a:xfrm>
            <a:off x="4917737" y="2122836"/>
            <a:ext cx="10686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0">
                <a:solidFill>
                  <a:srgbClr val="1F497D"/>
                </a:solidFill>
                <a:latin typeface="Calibri"/>
                <a:cs typeface="Calibri"/>
                <a:sym typeface="Arial"/>
              </a:rPr>
              <a:t>Georgetown</a:t>
            </a:r>
          </a:p>
        </p:txBody>
      </p:sp>
      <p:sp>
        <p:nvSpPr>
          <p:cNvPr id="14" name="TextBox 13">
            <a:extLst>
              <a:ext uri="{FF2B5EF4-FFF2-40B4-BE49-F238E27FC236}">
                <a16:creationId xmlns:a16="http://schemas.microsoft.com/office/drawing/2014/main" id="{723FE7A6-FE6B-4715-8795-4C7F6C2FB809}"/>
              </a:ext>
            </a:extLst>
          </p:cNvPr>
          <p:cNvSpPr txBox="1"/>
          <p:nvPr/>
        </p:nvSpPr>
        <p:spPr>
          <a:xfrm>
            <a:off x="4881141" y="2814980"/>
            <a:ext cx="1068606" cy="261610"/>
          </a:xfrm>
          <a:prstGeom prst="rect">
            <a:avLst/>
          </a:prstGeom>
          <a:noFill/>
        </p:spPr>
        <p:txBody>
          <a:bodyPr wrap="square" rtlCol="0">
            <a:spAutoFit/>
          </a:bodyPr>
          <a:lstStyle/>
          <a:p>
            <a:pPr>
              <a:defRPr/>
            </a:pPr>
            <a:r>
              <a:rPr lang="en-US" sz="1100" b="1" kern="0">
                <a:solidFill>
                  <a:srgbClr val="1F497D"/>
                </a:solidFill>
                <a:latin typeface="Calibri"/>
                <a:cs typeface="Calibri"/>
                <a:sym typeface="Arial"/>
              </a:rPr>
              <a:t>Potomac Park</a:t>
            </a:r>
          </a:p>
        </p:txBody>
      </p:sp>
      <p:sp>
        <p:nvSpPr>
          <p:cNvPr id="15" name="TextBox 14">
            <a:extLst>
              <a:ext uri="{FF2B5EF4-FFF2-40B4-BE49-F238E27FC236}">
                <a16:creationId xmlns:a16="http://schemas.microsoft.com/office/drawing/2014/main" id="{AF70A9D6-2DAF-4EDE-9967-ADC64EBE7D66}"/>
              </a:ext>
            </a:extLst>
          </p:cNvPr>
          <p:cNvSpPr txBox="1"/>
          <p:nvPr/>
        </p:nvSpPr>
        <p:spPr>
          <a:xfrm>
            <a:off x="5765871" y="2166519"/>
            <a:ext cx="793559" cy="43088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100" b="1" kern="0">
                <a:solidFill>
                  <a:srgbClr val="1F497D"/>
                </a:solidFill>
                <a:latin typeface="Calibri"/>
                <a:cs typeface="Calibri"/>
              </a:defRPr>
            </a:lvl1pPr>
          </a:lstStyle>
          <a:p>
            <a:r>
              <a:rPr lang="en-US">
                <a:sym typeface="Arial"/>
              </a:rPr>
              <a:t>Federal Triangle</a:t>
            </a:r>
          </a:p>
        </p:txBody>
      </p:sp>
      <p:sp>
        <p:nvSpPr>
          <p:cNvPr id="16" name="TextBox 15">
            <a:extLst>
              <a:ext uri="{FF2B5EF4-FFF2-40B4-BE49-F238E27FC236}">
                <a16:creationId xmlns:a16="http://schemas.microsoft.com/office/drawing/2014/main" id="{3142ECA7-5A0F-48A2-BAC5-BC0115A1BD2E}"/>
              </a:ext>
            </a:extLst>
          </p:cNvPr>
          <p:cNvSpPr txBox="1"/>
          <p:nvPr/>
        </p:nvSpPr>
        <p:spPr>
          <a:xfrm>
            <a:off x="5356498" y="3023798"/>
            <a:ext cx="865263"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0">
                <a:solidFill>
                  <a:srgbClr val="1F497D"/>
                </a:solidFill>
                <a:latin typeface="Calibri"/>
                <a:cs typeface="Calibri"/>
                <a:sym typeface="Arial"/>
              </a:rPr>
              <a:t>Southwest</a:t>
            </a:r>
            <a:r>
              <a:rPr kumimoji="0" lang="en-US" sz="1100" b="1" i="0" u="none" strike="noStrike" kern="0" cap="none" spc="0" normalizeH="0" baseline="0" noProof="0">
                <a:ln>
                  <a:noFill/>
                </a:ln>
                <a:solidFill>
                  <a:srgbClr val="1F497D">
                    <a:lumMod val="75000"/>
                  </a:srgbClr>
                </a:solidFill>
                <a:effectLst/>
                <a:uLnTx/>
                <a:uFillTx/>
                <a:latin typeface="Calibri"/>
                <a:cs typeface="Calibri"/>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0">
                <a:solidFill>
                  <a:srgbClr val="1F497D"/>
                </a:solidFill>
                <a:latin typeface="Calibri"/>
                <a:cs typeface="Calibri"/>
                <a:sym typeface="Arial"/>
              </a:rPr>
              <a:t>Waterfront</a:t>
            </a:r>
          </a:p>
        </p:txBody>
      </p:sp>
      <p:sp>
        <p:nvSpPr>
          <p:cNvPr id="17" name="TextBox 16">
            <a:extLst>
              <a:ext uri="{FF2B5EF4-FFF2-40B4-BE49-F238E27FC236}">
                <a16:creationId xmlns:a16="http://schemas.microsoft.com/office/drawing/2014/main" id="{625FBB1C-51BE-46A4-87D5-F2467E679108}"/>
              </a:ext>
            </a:extLst>
          </p:cNvPr>
          <p:cNvSpPr txBox="1"/>
          <p:nvPr/>
        </p:nvSpPr>
        <p:spPr>
          <a:xfrm>
            <a:off x="5303582" y="3695245"/>
            <a:ext cx="780386" cy="600164"/>
          </a:xfrm>
          <a:prstGeom prst="rect">
            <a:avLst/>
          </a:prstGeom>
          <a:noFill/>
        </p:spPr>
        <p:txBody>
          <a:bodyPr wrap="square" lIns="91440" tIns="45720" rIns="91440" bIns="45720" rtlCol="0" anchor="t">
            <a:spAutoFit/>
          </a:bodyPr>
          <a:lstStyle/>
          <a:p>
            <a:pPr lvl="0">
              <a:defRPr/>
            </a:pPr>
            <a:r>
              <a:rPr lang="en-US" sz="1100" b="1" kern="0">
                <a:solidFill>
                  <a:srgbClr val="1F497D"/>
                </a:solidFill>
                <a:latin typeface="Calibri"/>
                <a:cs typeface="Calibri"/>
                <a:sym typeface="Arial"/>
              </a:rPr>
              <a:t>Joint Base</a:t>
            </a:r>
          </a:p>
          <a:p>
            <a:pPr lvl="0">
              <a:defRPr/>
            </a:pPr>
            <a:r>
              <a:rPr lang="en-US" sz="1100" b="1" kern="0">
                <a:solidFill>
                  <a:srgbClr val="1F497D"/>
                </a:solidFill>
                <a:latin typeface="Calibri"/>
                <a:cs typeface="Calibri"/>
                <a:sym typeface="Arial"/>
              </a:rPr>
              <a:t>Anacostia- Bolling</a:t>
            </a:r>
          </a:p>
        </p:txBody>
      </p:sp>
      <p:sp>
        <p:nvSpPr>
          <p:cNvPr id="18" name="TextBox 17">
            <a:extLst>
              <a:ext uri="{FF2B5EF4-FFF2-40B4-BE49-F238E27FC236}">
                <a16:creationId xmlns:a16="http://schemas.microsoft.com/office/drawing/2014/main" id="{F434853F-87CF-457E-BBD8-90E26EADBAFB}"/>
              </a:ext>
            </a:extLst>
          </p:cNvPr>
          <p:cNvSpPr txBox="1"/>
          <p:nvPr/>
        </p:nvSpPr>
        <p:spPr>
          <a:xfrm>
            <a:off x="7495447" y="1733963"/>
            <a:ext cx="1470713" cy="430887"/>
          </a:xfrm>
          <a:prstGeom prst="rect">
            <a:avLst/>
          </a:prstGeom>
          <a:noFill/>
        </p:spPr>
        <p:txBody>
          <a:bodyPr wrap="square" lIns="91440" tIns="45720" rIns="91440" bIns="45720" rtlCol="0" anchor="t">
            <a:spAutoFit/>
          </a:bodyPr>
          <a:lstStyle/>
          <a:p>
            <a:pPr marR="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F497D"/>
                </a:solidFill>
                <a:effectLst/>
                <a:uLnTx/>
                <a:uFillTx/>
                <a:latin typeface="Calibri"/>
                <a:cs typeface="Calibri"/>
                <a:sym typeface="Arial"/>
              </a:rPr>
              <a:t>National Arboretum/ Kingman Island</a:t>
            </a:r>
            <a:endParaRPr lang="en-US">
              <a:solidFill>
                <a:srgbClr val="1F497D"/>
              </a:solidFill>
              <a:latin typeface="Calibri"/>
              <a:cs typeface="Calibri"/>
            </a:endParaRPr>
          </a:p>
        </p:txBody>
      </p:sp>
      <p:sp>
        <p:nvSpPr>
          <p:cNvPr id="19" name="TextBox 18">
            <a:extLst>
              <a:ext uri="{FF2B5EF4-FFF2-40B4-BE49-F238E27FC236}">
                <a16:creationId xmlns:a16="http://schemas.microsoft.com/office/drawing/2014/main" id="{79B589C1-0E96-4A72-94C1-5549FA0CF11C}"/>
              </a:ext>
            </a:extLst>
          </p:cNvPr>
          <p:cNvSpPr txBox="1"/>
          <p:nvPr/>
        </p:nvSpPr>
        <p:spPr>
          <a:xfrm>
            <a:off x="7653498" y="2122836"/>
            <a:ext cx="1210426" cy="430887"/>
          </a:xfrm>
          <a:prstGeom prst="rect">
            <a:avLst/>
          </a:prstGeom>
          <a:noFill/>
        </p:spPr>
        <p:txBody>
          <a:bodyPr wrap="square" lIns="91440" tIns="45720" rIns="91440" bIns="45720" rtlCol="0" anchor="t">
            <a:spAutoFit/>
          </a:bodyPr>
          <a:lstStyle/>
          <a:p>
            <a:pPr lvl="0">
              <a:defRPr/>
            </a:pPr>
            <a:r>
              <a:rPr lang="en-US" sz="1100" b="1" kern="0">
                <a:solidFill>
                  <a:srgbClr val="1F497D"/>
                </a:solidFill>
                <a:latin typeface="Calibri"/>
                <a:cs typeface="Calibri"/>
                <a:sym typeface="Arial"/>
              </a:rPr>
              <a:t>Kenilworth Park/ </a:t>
            </a:r>
          </a:p>
          <a:p>
            <a:pPr lvl="0">
              <a:defRPr/>
            </a:pPr>
            <a:r>
              <a:rPr lang="en-US" sz="1100" b="1" kern="0">
                <a:solidFill>
                  <a:srgbClr val="1F497D"/>
                </a:solidFill>
                <a:latin typeface="Calibri"/>
                <a:cs typeface="Calibri"/>
                <a:sym typeface="Arial"/>
              </a:rPr>
              <a:t>Watts Branch</a:t>
            </a:r>
          </a:p>
        </p:txBody>
      </p:sp>
      <p:sp>
        <p:nvSpPr>
          <p:cNvPr id="20" name="TextBox 19">
            <a:extLst>
              <a:ext uri="{FF2B5EF4-FFF2-40B4-BE49-F238E27FC236}">
                <a16:creationId xmlns:a16="http://schemas.microsoft.com/office/drawing/2014/main" id="{EF39DDA7-C4C1-43C8-A7FD-41C453251929}"/>
              </a:ext>
            </a:extLst>
          </p:cNvPr>
          <p:cNvSpPr txBox="1"/>
          <p:nvPr/>
        </p:nvSpPr>
        <p:spPr>
          <a:xfrm>
            <a:off x="6374781" y="2512510"/>
            <a:ext cx="684194" cy="430887"/>
          </a:xfrm>
          <a:prstGeom prst="rect">
            <a:avLst/>
          </a:prstGeom>
          <a:noFill/>
        </p:spPr>
        <p:txBody>
          <a:bodyPr wrap="square" lIns="91440" tIns="45720" rIns="91440" bIns="45720" rtlCol="0" anchor="t">
            <a:spAutoFit/>
          </a:bodyPr>
          <a:lstStyle/>
          <a:p>
            <a:pPr algn="r">
              <a:defRPr/>
            </a:pPr>
            <a:r>
              <a:rPr lang="en-US" sz="1100" b="1" kern="0">
                <a:solidFill>
                  <a:srgbClr val="1F497D"/>
                </a:solidFill>
                <a:latin typeface="Calibri"/>
                <a:cs typeface="Calibri"/>
                <a:sym typeface="Arial"/>
              </a:rPr>
              <a:t>RFK   </a:t>
            </a:r>
            <a:r>
              <a:rPr kumimoji="0" lang="en-US" sz="1100" b="1" i="0" u="none" strike="noStrike" kern="0" cap="none" spc="0" normalizeH="0" baseline="0" noProof="0">
                <a:ln>
                  <a:noFill/>
                </a:ln>
                <a:solidFill>
                  <a:srgbClr val="1F497D"/>
                </a:solidFill>
                <a:effectLst/>
                <a:uLnTx/>
                <a:uFillTx/>
                <a:latin typeface="Calibri"/>
                <a:cs typeface="Calibri"/>
                <a:sym typeface="Arial"/>
              </a:rPr>
              <a:t> </a:t>
            </a:r>
            <a:endParaRPr lang="en-US">
              <a:solidFill>
                <a:srgbClr val="C0504D"/>
              </a:solidFill>
              <a:latin typeface="Calibri"/>
              <a:cs typeface="Calibri"/>
              <a:sym typeface="Arial"/>
            </a:endParaRPr>
          </a:p>
          <a:p>
            <a:pPr algn="r">
              <a:defRPr/>
            </a:pPr>
            <a:r>
              <a:rPr kumimoji="0" lang="en-US" sz="1100" b="1" i="0" u="none" strike="noStrike" kern="0" cap="none" spc="0" normalizeH="0" baseline="0" noProof="0">
                <a:ln>
                  <a:noFill/>
                </a:ln>
                <a:solidFill>
                  <a:srgbClr val="C0504D"/>
                </a:solidFill>
                <a:effectLst/>
                <a:uLnTx/>
                <a:uFillTx/>
                <a:latin typeface="Calibri"/>
                <a:cs typeface="Calibri"/>
                <a:sym typeface="Arial"/>
              </a:rPr>
              <a:t>Stadium</a:t>
            </a:r>
            <a:endParaRPr lang="en-US">
              <a:solidFill>
                <a:srgbClr val="C0504D"/>
              </a:solidFill>
              <a:cs typeface="Calibri"/>
            </a:endParaRPr>
          </a:p>
        </p:txBody>
      </p:sp>
      <p:sp>
        <p:nvSpPr>
          <p:cNvPr id="21" name="TextBox 20">
            <a:extLst>
              <a:ext uri="{FF2B5EF4-FFF2-40B4-BE49-F238E27FC236}">
                <a16:creationId xmlns:a16="http://schemas.microsoft.com/office/drawing/2014/main" id="{1F61E2D3-C4CB-45C9-91E0-F476B371DA29}"/>
              </a:ext>
            </a:extLst>
          </p:cNvPr>
          <p:cNvSpPr txBox="1"/>
          <p:nvPr/>
        </p:nvSpPr>
        <p:spPr>
          <a:xfrm>
            <a:off x="6667013" y="3049545"/>
            <a:ext cx="1261351" cy="430887"/>
          </a:xfrm>
          <a:prstGeom prst="rect">
            <a:avLst/>
          </a:prstGeom>
          <a:noFill/>
        </p:spPr>
        <p:txBody>
          <a:bodyPr wrap="square" lIns="91440" tIns="45720" rIns="91440" bIns="45720" rtlCol="0" anchor="t">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F497D">
                    <a:lumMod val="75000"/>
                  </a:srgbClr>
                </a:solidFill>
                <a:effectLst/>
                <a:uLnTx/>
                <a:uFillTx/>
                <a:latin typeface="Calibri"/>
                <a:cs typeface="Calibri"/>
                <a:sym typeface="Arial"/>
              </a:rPr>
              <a:t>     </a:t>
            </a:r>
            <a:r>
              <a:rPr lang="en-US" sz="1100" b="1" kern="0">
                <a:solidFill>
                  <a:srgbClr val="1F497D"/>
                </a:solidFill>
                <a:latin typeface="Calibri"/>
                <a:cs typeface="Calibri"/>
                <a:sym typeface="Arial"/>
              </a:rPr>
              <a:t>Anacostia Park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C0504D">
                    <a:lumMod val="75000"/>
                  </a:srgbClr>
                </a:solidFill>
                <a:effectLst/>
                <a:uLnTx/>
                <a:uFillTx/>
                <a:latin typeface="Calibri"/>
                <a:cs typeface="Calibri"/>
                <a:sym typeface="Arial"/>
              </a:rPr>
              <a:t>Poplar Point</a:t>
            </a:r>
            <a:endParaRPr kumimoji="0" lang="en-US" sz="1100" b="0" i="0" u="none" strike="noStrike" kern="0" cap="none" spc="0" normalizeH="0" baseline="0" noProof="0">
              <a:ln>
                <a:noFill/>
              </a:ln>
              <a:solidFill>
                <a:srgbClr val="C0504D">
                  <a:lumMod val="75000"/>
                </a:srgbClr>
              </a:solidFill>
              <a:effectLst/>
              <a:uLnTx/>
              <a:uFillTx/>
              <a:latin typeface="Arial"/>
              <a:cs typeface="Arial"/>
              <a:sym typeface="Arial"/>
            </a:endParaRPr>
          </a:p>
        </p:txBody>
      </p:sp>
      <p:pic>
        <p:nvPicPr>
          <p:cNvPr id="22" name="Picture 21">
            <a:extLst>
              <a:ext uri="{FF2B5EF4-FFF2-40B4-BE49-F238E27FC236}">
                <a16:creationId xmlns:a16="http://schemas.microsoft.com/office/drawing/2014/main" id="{C923D2C3-012F-4A19-8B72-8C5DBB76ED2A}"/>
              </a:ext>
            </a:extLst>
          </p:cNvPr>
          <p:cNvPicPr>
            <a:picLocks noChangeAspect="1"/>
          </p:cNvPicPr>
          <p:nvPr/>
        </p:nvPicPr>
        <p:blipFill>
          <a:blip r:embed="rId4"/>
          <a:stretch>
            <a:fillRect/>
          </a:stretch>
        </p:blipFill>
        <p:spPr>
          <a:xfrm>
            <a:off x="8040892" y="209041"/>
            <a:ext cx="689049" cy="859964"/>
          </a:xfrm>
          <a:prstGeom prst="rect">
            <a:avLst/>
          </a:prstGeom>
        </p:spPr>
      </p:pic>
      <p:sp>
        <p:nvSpPr>
          <p:cNvPr id="23" name="Rectangle 22">
            <a:extLst>
              <a:ext uri="{FF2B5EF4-FFF2-40B4-BE49-F238E27FC236}">
                <a16:creationId xmlns:a16="http://schemas.microsoft.com/office/drawing/2014/main" id="{8F052331-0C75-49D7-A712-7AA98CB94FC4}"/>
              </a:ext>
            </a:extLst>
          </p:cNvPr>
          <p:cNvSpPr/>
          <p:nvPr/>
        </p:nvSpPr>
        <p:spPr>
          <a:xfrm>
            <a:off x="506379" y="1276450"/>
            <a:ext cx="3898012" cy="2554545"/>
          </a:xfrm>
          <a:prstGeom prst="rect">
            <a:avLst/>
          </a:prstGeom>
        </p:spPr>
        <p:txBody>
          <a:bodyPr wrap="square">
            <a:spAutoFit/>
          </a:bodyPr>
          <a:lstStyle/>
          <a:p>
            <a:r>
              <a:rPr lang="en-US" sz="1600" b="1">
                <a:solidFill>
                  <a:srgbClr val="000000"/>
                </a:solidFill>
                <a:latin typeface="Calibri" panose="020F0502020204030204" pitchFamily="34" charset="0"/>
              </a:rPr>
              <a:t>General Policy Map: </a:t>
            </a:r>
            <a:r>
              <a:rPr lang="en-US" sz="1600">
                <a:solidFill>
                  <a:srgbClr val="000000"/>
                </a:solidFill>
                <a:latin typeface="Calibri" panose="020F0502020204030204" pitchFamily="34" charset="0"/>
              </a:rPr>
              <a:t>guides land use decision-making in conjunction with the Future Land Use Map and Comp Plan text.</a:t>
            </a:r>
            <a:endParaRPr lang="en-US" sz="1600" b="1">
              <a:solidFill>
                <a:srgbClr val="000000"/>
              </a:solidFill>
              <a:latin typeface="Calibri" panose="020F0502020204030204" pitchFamily="34" charset="0"/>
            </a:endParaRPr>
          </a:p>
          <a:p>
            <a:endParaRPr lang="en-US" sz="1600">
              <a:solidFill>
                <a:srgbClr val="000000"/>
              </a:solidFill>
              <a:latin typeface="Calibri" panose="020F0502020204030204" pitchFamily="34" charset="0"/>
            </a:endParaRPr>
          </a:p>
          <a:p>
            <a:endParaRPr lang="en-US" sz="1600">
              <a:solidFill>
                <a:srgbClr val="000000"/>
              </a:solidFill>
              <a:latin typeface="Calibri" panose="020F0502020204030204" pitchFamily="34" charset="0"/>
            </a:endParaRPr>
          </a:p>
          <a:p>
            <a:r>
              <a:rPr lang="en-US" sz="1600" b="1">
                <a:solidFill>
                  <a:srgbClr val="000000"/>
                </a:solidFill>
                <a:latin typeface="Calibri" panose="020F0502020204030204" pitchFamily="34" charset="0"/>
              </a:rPr>
              <a:t>Key policy areas include:</a:t>
            </a:r>
            <a:endParaRPr lang="en-US" sz="1600">
              <a:solidFill>
                <a:srgbClr val="000000"/>
              </a:solidFill>
              <a:latin typeface="Calibri" panose="020F0502020204030204" pitchFamily="34" charset="0"/>
            </a:endParaRPr>
          </a:p>
          <a:p>
            <a:pPr marL="285750" indent="-285750">
              <a:buFont typeface="Arial" panose="020B0604020202020204" pitchFamily="34" charset="0"/>
              <a:buChar char="•"/>
            </a:pPr>
            <a:r>
              <a:rPr lang="en-US" sz="1600">
                <a:solidFill>
                  <a:srgbClr val="000000"/>
                </a:solidFill>
                <a:latin typeface="Calibri" panose="020F0502020204030204" pitchFamily="34" charset="0"/>
              </a:rPr>
              <a:t>Future Planning Analysis Areas</a:t>
            </a:r>
          </a:p>
          <a:p>
            <a:pPr marL="285750" indent="-285750">
              <a:buFont typeface="Arial" panose="020B0604020202020204" pitchFamily="34" charset="0"/>
              <a:buChar char="•"/>
            </a:pPr>
            <a:r>
              <a:rPr lang="en-US" sz="1600">
                <a:solidFill>
                  <a:srgbClr val="000000"/>
                </a:solidFill>
                <a:latin typeface="Calibri" panose="020F0502020204030204" pitchFamily="34" charset="0"/>
              </a:rPr>
              <a:t>Resilience Focus Areas</a:t>
            </a:r>
          </a:p>
          <a:p>
            <a:pPr marL="285750" indent="-285750">
              <a:buFont typeface="Arial" panose="020B0604020202020204" pitchFamily="34" charset="0"/>
              <a:buChar char="•"/>
            </a:pPr>
            <a:r>
              <a:rPr lang="en-US" sz="1600">
                <a:solidFill>
                  <a:srgbClr val="000000"/>
                </a:solidFill>
                <a:latin typeface="Calibri" panose="020F0502020204030204" pitchFamily="34" charset="0"/>
              </a:rPr>
              <a:t>Proposed State of Washington, Douglass Commonwealth (red)</a:t>
            </a:r>
          </a:p>
        </p:txBody>
      </p:sp>
    </p:spTree>
    <p:extLst>
      <p:ext uri="{BB962C8B-B14F-4D97-AF65-F5344CB8AC3E}">
        <p14:creationId xmlns:p14="http://schemas.microsoft.com/office/powerpoint/2010/main" val="327168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D348-D805-414F-A934-9139B7870B8A}"/>
              </a:ext>
            </a:extLst>
          </p:cNvPr>
          <p:cNvSpPr>
            <a:spLocks noGrp="1"/>
          </p:cNvSpPr>
          <p:nvPr>
            <p:ph type="title"/>
          </p:nvPr>
        </p:nvSpPr>
        <p:spPr/>
        <p:txBody>
          <a:bodyPr lIns="91440"/>
          <a:lstStyle/>
          <a:p>
            <a:r>
              <a:rPr lang="en-US" sz="2400"/>
              <a:t>Future Land Use Map</a:t>
            </a:r>
          </a:p>
        </p:txBody>
      </p:sp>
      <p:sp>
        <p:nvSpPr>
          <p:cNvPr id="3" name="Slide Number Placeholder 2">
            <a:extLst>
              <a:ext uri="{FF2B5EF4-FFF2-40B4-BE49-F238E27FC236}">
                <a16:creationId xmlns:a16="http://schemas.microsoft.com/office/drawing/2014/main" id="{5D9A5D3F-8975-4DB1-BDD9-7B7115A6D5CF}"/>
              </a:ext>
            </a:extLst>
          </p:cNvPr>
          <p:cNvSpPr>
            <a:spLocks noGrp="1"/>
          </p:cNvSpPr>
          <p:nvPr>
            <p:ph type="sldNum" sz="quarter" idx="7"/>
          </p:nvPr>
        </p:nvSpPr>
        <p:spPr/>
        <p:txBody>
          <a:bodyPr/>
          <a:lstStyle/>
          <a:p>
            <a:pPr marL="38100">
              <a:lnSpc>
                <a:spcPts val="1450"/>
              </a:lnSpc>
            </a:pPr>
            <a:fld id="{81D60167-4931-47E6-BA6A-407CBD079E47}" type="slidenum">
              <a:rPr lang="en-US" spc="10" smtClean="0"/>
              <a:t>7</a:t>
            </a:fld>
            <a:endParaRPr lang="en-US" spc="10"/>
          </a:p>
        </p:txBody>
      </p:sp>
      <p:sp>
        <p:nvSpPr>
          <p:cNvPr id="11" name="Rectangle 10">
            <a:extLst>
              <a:ext uri="{FF2B5EF4-FFF2-40B4-BE49-F238E27FC236}">
                <a16:creationId xmlns:a16="http://schemas.microsoft.com/office/drawing/2014/main" id="{AA8F142E-DEF7-4BE3-A319-713555FF06A2}"/>
              </a:ext>
            </a:extLst>
          </p:cNvPr>
          <p:cNvSpPr/>
          <p:nvPr/>
        </p:nvSpPr>
        <p:spPr>
          <a:xfrm>
            <a:off x="445388" y="1168531"/>
            <a:ext cx="3898012" cy="3046988"/>
          </a:xfrm>
          <a:prstGeom prst="rect">
            <a:avLst/>
          </a:prstGeom>
        </p:spPr>
        <p:txBody>
          <a:bodyPr wrap="square">
            <a:spAutoFit/>
          </a:bodyPr>
          <a:lstStyle/>
          <a:p>
            <a:r>
              <a:rPr lang="en-US" sz="1600" b="1">
                <a:solidFill>
                  <a:srgbClr val="000000"/>
                </a:solidFill>
                <a:latin typeface="Calibri" panose="020F0502020204030204" pitchFamily="34" charset="0"/>
              </a:rPr>
              <a:t>Land Use Element: </a:t>
            </a:r>
            <a:r>
              <a:rPr lang="en-US" sz="1600">
                <a:solidFill>
                  <a:srgbClr val="000000"/>
                </a:solidFill>
                <a:latin typeface="Calibri" panose="020F0502020204030204" pitchFamily="34" charset="0"/>
              </a:rPr>
              <a:t>Effectively balances the competing land use demands to support neighborhood, District, and regional goals. Provides opportunities for additional housing and employment opportunities.</a:t>
            </a:r>
          </a:p>
          <a:p>
            <a:endParaRPr lang="en-US" sz="1600">
              <a:solidFill>
                <a:srgbClr val="000000"/>
              </a:solidFill>
              <a:latin typeface="Calibri" panose="020F0502020204030204" pitchFamily="34" charset="0"/>
            </a:endParaRPr>
          </a:p>
          <a:p>
            <a:r>
              <a:rPr lang="en-US" sz="1600" b="1">
                <a:solidFill>
                  <a:srgbClr val="000000"/>
                </a:solidFill>
                <a:latin typeface="Calibri" panose="020F0502020204030204" pitchFamily="34" charset="0"/>
              </a:rPr>
              <a:t>Key policy areas include:</a:t>
            </a:r>
            <a:endParaRPr lang="en-US" sz="1600">
              <a:solidFill>
                <a:srgbClr val="000000"/>
              </a:solidFill>
              <a:latin typeface="Calibri" panose="020F0502020204030204" pitchFamily="34" charset="0"/>
            </a:endParaRPr>
          </a:p>
          <a:p>
            <a:pPr marL="285750" indent="-285750">
              <a:buFont typeface="Arial" panose="020B0604020202020204" pitchFamily="34" charset="0"/>
              <a:buChar char="•"/>
            </a:pPr>
            <a:r>
              <a:rPr lang="en-US" sz="1600">
                <a:solidFill>
                  <a:srgbClr val="000000"/>
                </a:solidFill>
                <a:latin typeface="Calibri" panose="020F0502020204030204" pitchFamily="34" charset="0"/>
              </a:rPr>
              <a:t>Supporting Growth</a:t>
            </a:r>
          </a:p>
          <a:p>
            <a:pPr marL="285750" indent="-285750">
              <a:buFont typeface="Arial" panose="020B0604020202020204" pitchFamily="34" charset="0"/>
              <a:buChar char="•"/>
            </a:pPr>
            <a:r>
              <a:rPr lang="en-US" sz="1600">
                <a:solidFill>
                  <a:srgbClr val="000000"/>
                </a:solidFill>
                <a:latin typeface="Calibri" panose="020F0502020204030204" pitchFamily="34" charset="0"/>
              </a:rPr>
              <a:t>Improving resilience and equity</a:t>
            </a:r>
          </a:p>
          <a:p>
            <a:pPr marL="285750" indent="-285750">
              <a:buFont typeface="Arial" panose="020B0604020202020204" pitchFamily="34" charset="0"/>
              <a:buChar char="•"/>
            </a:pPr>
            <a:r>
              <a:rPr lang="en-US" sz="1600">
                <a:solidFill>
                  <a:srgbClr val="000000"/>
                </a:solidFill>
                <a:latin typeface="Calibri" panose="020F0502020204030204" pitchFamily="34" charset="0"/>
              </a:rPr>
              <a:t>Balancing competing demands</a:t>
            </a:r>
          </a:p>
          <a:p>
            <a:pPr marL="285750" indent="-285750">
              <a:buFont typeface="Arial" panose="020B0604020202020204" pitchFamily="34" charset="0"/>
              <a:buChar char="•"/>
            </a:pPr>
            <a:r>
              <a:rPr lang="en-US" sz="1600">
                <a:solidFill>
                  <a:srgbClr val="000000"/>
                </a:solidFill>
                <a:latin typeface="Calibri" panose="020F0502020204030204" pitchFamily="34" charset="0"/>
              </a:rPr>
              <a:t>Providing housing, particularly affordable housing</a:t>
            </a:r>
          </a:p>
        </p:txBody>
      </p:sp>
      <p:pic>
        <p:nvPicPr>
          <p:cNvPr id="6" name="Picture 5" descr="Map&#10;&#10;Description automatically generated">
            <a:extLst>
              <a:ext uri="{FF2B5EF4-FFF2-40B4-BE49-F238E27FC236}">
                <a16:creationId xmlns:a16="http://schemas.microsoft.com/office/drawing/2014/main" id="{EA5590FA-38E8-4539-B35B-86949C1224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92"/>
          <a:stretch/>
        </p:blipFill>
        <p:spPr>
          <a:xfrm>
            <a:off x="4318001" y="259602"/>
            <a:ext cx="3658026" cy="4864847"/>
          </a:xfrm>
          <a:prstGeom prst="rect">
            <a:avLst/>
          </a:prstGeom>
        </p:spPr>
      </p:pic>
    </p:spTree>
    <p:extLst>
      <p:ext uri="{BB962C8B-B14F-4D97-AF65-F5344CB8AC3E}">
        <p14:creationId xmlns:p14="http://schemas.microsoft.com/office/powerpoint/2010/main" val="314345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A4A8-58F6-428E-95E1-F3B40E8B5C99}"/>
              </a:ext>
            </a:extLst>
          </p:cNvPr>
          <p:cNvSpPr>
            <a:spLocks noGrp="1"/>
          </p:cNvSpPr>
          <p:nvPr>
            <p:ph type="title"/>
          </p:nvPr>
        </p:nvSpPr>
        <p:spPr>
          <a:xfrm>
            <a:off x="445388" y="285750"/>
            <a:ext cx="8448802" cy="461665"/>
          </a:xfrm>
        </p:spPr>
        <p:txBody>
          <a:bodyPr lIns="91440" tIns="0" rIns="0" bIns="0" anchor="t"/>
          <a:lstStyle/>
          <a:p>
            <a:pPr algn="ctr"/>
            <a:r>
              <a:rPr lang="en-US" sz="2400" dirty="0"/>
              <a:t>ANC Feedback</a:t>
            </a:r>
          </a:p>
        </p:txBody>
      </p:sp>
      <p:sp>
        <p:nvSpPr>
          <p:cNvPr id="3" name="Slide Number Placeholder 2">
            <a:extLst>
              <a:ext uri="{FF2B5EF4-FFF2-40B4-BE49-F238E27FC236}">
                <a16:creationId xmlns:a16="http://schemas.microsoft.com/office/drawing/2014/main" id="{F564E0D4-C9C9-4649-8F4F-B844BFE02D35}"/>
              </a:ext>
            </a:extLst>
          </p:cNvPr>
          <p:cNvSpPr>
            <a:spLocks noGrp="1"/>
          </p:cNvSpPr>
          <p:nvPr>
            <p:ph type="sldNum" sz="quarter" idx="7"/>
          </p:nvPr>
        </p:nvSpPr>
        <p:spPr/>
        <p:txBody>
          <a:bodyPr/>
          <a:lstStyle/>
          <a:p>
            <a:pPr marL="38100">
              <a:lnSpc>
                <a:spcPts val="1450"/>
              </a:lnSpc>
            </a:pPr>
            <a:fld id="{81D60167-4931-47E6-BA6A-407CBD079E47}" type="slidenum">
              <a:rPr lang="en-US" spc="10" smtClean="0"/>
              <a:t>8</a:t>
            </a:fld>
            <a:endParaRPr lang="en-US" spc="10"/>
          </a:p>
        </p:txBody>
      </p:sp>
      <p:sp>
        <p:nvSpPr>
          <p:cNvPr id="4" name="Rectangle 3">
            <a:extLst>
              <a:ext uri="{FF2B5EF4-FFF2-40B4-BE49-F238E27FC236}">
                <a16:creationId xmlns:a16="http://schemas.microsoft.com/office/drawing/2014/main" id="{307FBD39-3F67-47FC-B463-7D7AD7141118}"/>
              </a:ext>
            </a:extLst>
          </p:cNvPr>
          <p:cNvSpPr/>
          <p:nvPr/>
        </p:nvSpPr>
        <p:spPr>
          <a:xfrm>
            <a:off x="536027" y="1063703"/>
            <a:ext cx="7809187" cy="2919717"/>
          </a:xfrm>
          <a:prstGeom prst="rect">
            <a:avLst/>
          </a:prstGeom>
        </p:spPr>
        <p:txBody>
          <a:bodyPr wrap="square">
            <a:spAutoFit/>
          </a:bodyPr>
          <a:lstStyle/>
          <a:p>
            <a:pPr marL="342900" indent="-342900">
              <a:buFont typeface="Arial" panose="020B0604020202020204" pitchFamily="34" charset="0"/>
              <a:buChar char="•"/>
            </a:pPr>
            <a:r>
              <a:rPr lang="en-US" sz="2000"/>
              <a:t>ANCs from all Wards expressed interest in prioritizing safe, accessible, and activated open space</a:t>
            </a:r>
          </a:p>
          <a:p>
            <a:pPr marL="800100" lvl="1" indent="-342900">
              <a:buFont typeface="Arial" panose="020B0604020202020204" pitchFamily="34" charset="0"/>
              <a:buChar char="•"/>
            </a:pPr>
            <a:r>
              <a:rPr lang="en-US" sz="2000"/>
              <a:t>OP updated language about parks and open space.</a:t>
            </a:r>
          </a:p>
          <a:p>
            <a:pPr marL="342900" indent="-342900">
              <a:buFont typeface="Arial" panose="020B0604020202020204" pitchFamily="34" charset="0"/>
              <a:buChar char="•"/>
            </a:pPr>
            <a:r>
              <a:rPr lang="en-US" sz="2000"/>
              <a:t>ANCs also prioritized the need for housing options to meet the needs of all residents. </a:t>
            </a:r>
          </a:p>
          <a:p>
            <a:pPr marL="800100" lvl="1" indent="-342900">
              <a:buFont typeface="Arial" panose="020B0604020202020204" pitchFamily="34" charset="0"/>
              <a:buChar char="•"/>
            </a:pPr>
            <a:r>
              <a:rPr lang="en-US" sz="2000"/>
              <a:t>This feedback helped shaped new policies, actions, and expanded language across all elements to consider the housing needs of older adults, the LGBTQ+ community, people with disabilities, and other vulnerable populations</a:t>
            </a:r>
          </a:p>
        </p:txBody>
      </p:sp>
    </p:spTree>
    <p:extLst>
      <p:ext uri="{BB962C8B-B14F-4D97-AF65-F5344CB8AC3E}">
        <p14:creationId xmlns:p14="http://schemas.microsoft.com/office/powerpoint/2010/main" val="208289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A4A8-58F6-428E-95E1-F3B40E8B5C99}"/>
              </a:ext>
            </a:extLst>
          </p:cNvPr>
          <p:cNvSpPr>
            <a:spLocks noGrp="1"/>
          </p:cNvSpPr>
          <p:nvPr>
            <p:ph type="title"/>
          </p:nvPr>
        </p:nvSpPr>
        <p:spPr>
          <a:xfrm>
            <a:off x="445388" y="285750"/>
            <a:ext cx="8448802" cy="461665"/>
          </a:xfrm>
        </p:spPr>
        <p:txBody>
          <a:bodyPr lIns="91440"/>
          <a:lstStyle/>
          <a:p>
            <a:r>
              <a:rPr lang="en-US" sz="2400"/>
              <a:t>Public Review – Feedback Consideration</a:t>
            </a:r>
          </a:p>
        </p:txBody>
      </p:sp>
      <p:sp>
        <p:nvSpPr>
          <p:cNvPr id="3" name="Slide Number Placeholder 2">
            <a:extLst>
              <a:ext uri="{FF2B5EF4-FFF2-40B4-BE49-F238E27FC236}">
                <a16:creationId xmlns:a16="http://schemas.microsoft.com/office/drawing/2014/main" id="{F564E0D4-C9C9-4649-8F4F-B844BFE02D35}"/>
              </a:ext>
            </a:extLst>
          </p:cNvPr>
          <p:cNvSpPr>
            <a:spLocks noGrp="1"/>
          </p:cNvSpPr>
          <p:nvPr>
            <p:ph type="sldNum" sz="quarter" idx="7"/>
          </p:nvPr>
        </p:nvSpPr>
        <p:spPr/>
        <p:txBody>
          <a:bodyPr/>
          <a:lstStyle/>
          <a:p>
            <a:pPr marL="38100">
              <a:lnSpc>
                <a:spcPts val="1450"/>
              </a:lnSpc>
            </a:pPr>
            <a:fld id="{81D60167-4931-47E6-BA6A-407CBD079E47}" type="slidenum">
              <a:rPr lang="en-US" spc="10" smtClean="0"/>
              <a:t>9</a:t>
            </a:fld>
            <a:endParaRPr lang="en-US" spc="10"/>
          </a:p>
        </p:txBody>
      </p:sp>
      <p:sp>
        <p:nvSpPr>
          <p:cNvPr id="4" name="Rectangle 3">
            <a:extLst>
              <a:ext uri="{FF2B5EF4-FFF2-40B4-BE49-F238E27FC236}">
                <a16:creationId xmlns:a16="http://schemas.microsoft.com/office/drawing/2014/main" id="{307FBD39-3F67-47FC-B463-7D7AD7141118}"/>
              </a:ext>
            </a:extLst>
          </p:cNvPr>
          <p:cNvSpPr/>
          <p:nvPr/>
        </p:nvSpPr>
        <p:spPr>
          <a:xfrm>
            <a:off x="536027" y="1063704"/>
            <a:ext cx="7767145" cy="3170099"/>
          </a:xfrm>
          <a:prstGeom prst="rect">
            <a:avLst/>
          </a:prstGeom>
        </p:spPr>
        <p:txBody>
          <a:bodyPr wrap="square">
            <a:spAutoFit/>
          </a:bodyPr>
          <a:lstStyle/>
          <a:p>
            <a:pPr marL="285750" indent="-285750">
              <a:buFont typeface="Arial" panose="020B0604020202020204" pitchFamily="34" charset="0"/>
              <a:buChar char="•"/>
            </a:pPr>
            <a:r>
              <a:rPr lang="en-US" sz="2000"/>
              <a:t>Did the feedback align with the 40 principles of the Comprehensive Plan? </a:t>
            </a:r>
          </a:p>
          <a:p>
            <a:pPr marL="285750" indent="-285750">
              <a:buFont typeface="Arial" panose="020B0604020202020204" pitchFamily="34" charset="0"/>
              <a:buChar char="•"/>
            </a:pPr>
            <a:r>
              <a:rPr lang="en-US" sz="2000"/>
              <a:t>Was the feedback addressed sufficiently in another element?</a:t>
            </a:r>
          </a:p>
          <a:p>
            <a:pPr marL="285750" indent="-285750">
              <a:buFont typeface="Arial" panose="020B0604020202020204" pitchFamily="34" charset="0"/>
              <a:buChar char="•"/>
            </a:pPr>
            <a:r>
              <a:rPr lang="en-US" sz="2000"/>
              <a:t>Was the feedback appropriate to incorporate into a high-level land use guidance and decision-making document?</a:t>
            </a:r>
          </a:p>
          <a:p>
            <a:pPr marL="742950" lvl="1" indent="-285750">
              <a:buFont typeface="Arial" panose="020B0604020202020204" pitchFamily="34" charset="0"/>
              <a:buChar char="•"/>
            </a:pPr>
            <a:r>
              <a:rPr lang="en-US" sz="2000" i="1"/>
              <a:t>Reminder: The Comp Plan does not dictate zoning, create laws or programs, make budgeting decisions, or plan for operations of government. </a:t>
            </a:r>
          </a:p>
          <a:p>
            <a:pPr marL="285750" indent="-285750">
              <a:buFont typeface="Arial" panose="020B0604020202020204" pitchFamily="34" charset="0"/>
              <a:buChar char="•"/>
            </a:pPr>
            <a:r>
              <a:rPr lang="en-US" sz="2000"/>
              <a:t>Was there sufficient analysis and community engagement of the feedback to incorporate it? </a:t>
            </a:r>
          </a:p>
        </p:txBody>
      </p:sp>
    </p:spTree>
    <p:extLst>
      <p:ext uri="{BB962C8B-B14F-4D97-AF65-F5344CB8AC3E}">
        <p14:creationId xmlns:p14="http://schemas.microsoft.com/office/powerpoint/2010/main" val="1332362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da1fbf-a224-4adf-a9d1-61fa4e3be8ae">
      <UserInfo>
        <DisplayName>Alemayehu, Mekdy (OP)</DisplayName>
        <AccountId>556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D10197A075D84086A39586F1A93F35" ma:contentTypeVersion="13" ma:contentTypeDescription="Create a new document." ma:contentTypeScope="" ma:versionID="68a7729ea3d83a377788e7d1ef4dd23d">
  <xsd:schema xmlns:xsd="http://www.w3.org/2001/XMLSchema" xmlns:xs="http://www.w3.org/2001/XMLSchema" xmlns:p="http://schemas.microsoft.com/office/2006/metadata/properties" xmlns:ns3="1ada1fbf-a224-4adf-a9d1-61fa4e3be8ae" xmlns:ns4="9e83932e-f425-45b0-b5c6-fe405ab3be6e" targetNamespace="http://schemas.microsoft.com/office/2006/metadata/properties" ma:root="true" ma:fieldsID="a8dc7aeaf49e1bbffe1d24f66bc55cfe" ns3:_="" ns4:_="">
    <xsd:import namespace="1ada1fbf-a224-4adf-a9d1-61fa4e3be8ae"/>
    <xsd:import namespace="9e83932e-f425-45b0-b5c6-fe405ab3be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a1fbf-a224-4adf-a9d1-61fa4e3be8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83932e-f425-45b0-b5c6-fe405ab3be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EC6229-092D-4E32-83F8-C8166E913E1F}">
  <ds:schemaRefs>
    <ds:schemaRef ds:uri="http://purl.org/dc/elements/1.1/"/>
    <ds:schemaRef ds:uri="http://schemas.microsoft.com/office/2006/metadata/properties"/>
    <ds:schemaRef ds:uri="1ada1fbf-a224-4adf-a9d1-61fa4e3be8ae"/>
    <ds:schemaRef ds:uri="http://purl.org/dc/terms/"/>
    <ds:schemaRef ds:uri="9e83932e-f425-45b0-b5c6-fe405ab3be6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6A709C6-4D6D-46BE-B7FC-540F0025C92D}">
  <ds:schemaRefs>
    <ds:schemaRef ds:uri="http://schemas.microsoft.com/sharepoint/v3/contenttype/forms"/>
  </ds:schemaRefs>
</ds:datastoreItem>
</file>

<file path=customXml/itemProps3.xml><?xml version="1.0" encoding="utf-8"?>
<ds:datastoreItem xmlns:ds="http://schemas.openxmlformats.org/officeDocument/2006/customXml" ds:itemID="{5F3A80C7-A638-441B-93BB-D958EF430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a1fbf-a224-4adf-a9d1-61fa4e3be8ae"/>
    <ds:schemaRef ds:uri="9e83932e-f425-45b0-b5c6-fe405ab3b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1051</Words>
  <Application>Microsoft Office PowerPoint</Application>
  <PresentationFormat>On-screen Show (16:9)</PresentationFormat>
  <Paragraphs>136</Paragraphs>
  <Slides>12</Slides>
  <Notes>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Neutra Text</vt:lpstr>
      <vt:lpstr>Neutra Text Light</vt:lpstr>
      <vt:lpstr>Neutra Text Light Alt</vt:lpstr>
      <vt:lpstr>Neutraface Text Demi</vt:lpstr>
      <vt:lpstr>Office Theme</vt:lpstr>
      <vt:lpstr>1_Office Theme</vt:lpstr>
      <vt:lpstr>Comp Plan Update: Single Member Districts ANC 5B03 and 5B05</vt:lpstr>
      <vt:lpstr>The Comprehensive Plan</vt:lpstr>
      <vt:lpstr>PowerPoint Presentation</vt:lpstr>
      <vt:lpstr>Comprehensive Plan Supports Numerous Decisions</vt:lpstr>
      <vt:lpstr>Comprehensive Plan Update Major Themes</vt:lpstr>
      <vt:lpstr>Generalized Policy Map</vt:lpstr>
      <vt:lpstr>Future Land Use Map</vt:lpstr>
      <vt:lpstr>ANC Feedback</vt:lpstr>
      <vt:lpstr>Public Review – Feedback Consideration</vt:lpstr>
      <vt:lpstr>Public Review – Feedback Integration</vt:lpstr>
      <vt:lpstr>Comprehensive Plan 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 ” ALL HANDS</dc:title>
  <dc:creator>Alemayehu, Mekdy (OP)</dc:creator>
  <cp:lastModifiedBy>Kasongo, Evelyn (OP)</cp:lastModifiedBy>
  <cp:revision>2</cp:revision>
  <dcterms:created xsi:type="dcterms:W3CDTF">2020-09-02T17:01:51Z</dcterms:created>
  <dcterms:modified xsi:type="dcterms:W3CDTF">2021-05-13T14:58:00Z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2020-09-02T00:00:00Z</vt:filetime>
  </property>
  <property fmtid="{D5CDD505-2E9C-101B-9397-08002B2CF9AE}" pid="4" name="ContentTypeId">
    <vt:lpwstr>0x01010083D10197A075D84086A39586F1A93F35</vt:lpwstr>
  </property>
</Properties>
</file>