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1" r:id="rId2"/>
    <p:sldId id="257" r:id="rId3"/>
    <p:sldId id="264" r:id="rId4"/>
    <p:sldId id="265" r:id="rId5"/>
    <p:sldId id="266" r:id="rId6"/>
    <p:sldId id="304" r:id="rId7"/>
    <p:sldId id="258" r:id="rId8"/>
    <p:sldId id="277" r:id="rId9"/>
    <p:sldId id="303" r:id="rId10"/>
    <p:sldId id="275" r:id="rId11"/>
    <p:sldId id="302" r:id="rId12"/>
    <p:sldId id="259" r:id="rId13"/>
    <p:sldId id="285" r:id="rId14"/>
    <p:sldId id="301" r:id="rId15"/>
    <p:sldId id="292" r:id="rId16"/>
    <p:sldId id="296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ers, Allison E. (DCOZ)" initials="MAE(" lastIdx="1" clrIdx="0">
    <p:extLst>
      <p:ext uri="{19B8F6BF-5375-455C-9EA6-DF929625EA0E}">
        <p15:presenceInfo xmlns:p15="http://schemas.microsoft.com/office/powerpoint/2012/main" userId="S::amyers@dcoz.dc.gov::eba022ab-8f8b-4b51-92fd-c14e9d97a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82158-B57C-4DED-A02F-9195A975A81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4BBE4E-293B-4427-A4EE-707FB7E5FA5C}">
      <dgm:prSet phldrT="[Text]"/>
      <dgm:spPr/>
      <dgm:t>
        <a:bodyPr/>
        <a:lstStyle/>
        <a:p>
          <a:r>
            <a:rPr lang="en-US" dirty="0"/>
            <a:t>Office of Planning</a:t>
          </a:r>
        </a:p>
      </dgm:t>
    </dgm:pt>
    <dgm:pt modelId="{D8E535D6-C2D2-41F0-846B-A97C78D10466}" type="parTrans" cxnId="{B8357BDC-B52B-4FC3-931C-BC467CB9B4DD}">
      <dgm:prSet/>
      <dgm:spPr/>
      <dgm:t>
        <a:bodyPr/>
        <a:lstStyle/>
        <a:p>
          <a:endParaRPr lang="en-US"/>
        </a:p>
      </dgm:t>
    </dgm:pt>
    <dgm:pt modelId="{438A34AD-18B9-435F-A021-1A69F5D6999D}" type="sibTrans" cxnId="{B8357BDC-B52B-4FC3-931C-BC467CB9B4DD}">
      <dgm:prSet/>
      <dgm:spPr/>
      <dgm:t>
        <a:bodyPr/>
        <a:lstStyle/>
        <a:p>
          <a:endParaRPr lang="en-US"/>
        </a:p>
      </dgm:t>
    </dgm:pt>
    <dgm:pt modelId="{48B13381-9372-463E-9CEE-5AC13DFEDA40}">
      <dgm:prSet phldrT="[Text]"/>
      <dgm:spPr/>
      <dgm:t>
        <a:bodyPr/>
        <a:lstStyle/>
        <a:p>
          <a:pPr>
            <a:buChar char="•"/>
          </a:pPr>
          <a:r>
            <a:rPr lang="en-US" dirty="0"/>
            <a:t>Propose amendments to the Comprehensive Plan; provide recommendations on BZA and ZC cases</a:t>
          </a:r>
        </a:p>
      </dgm:t>
    </dgm:pt>
    <dgm:pt modelId="{C95AD2F8-F8CD-4E5C-B4C8-B18AF6F7413C}" type="parTrans" cxnId="{1784B165-CFD6-472B-9263-EEC1024BBF36}">
      <dgm:prSet/>
      <dgm:spPr/>
      <dgm:t>
        <a:bodyPr/>
        <a:lstStyle/>
        <a:p>
          <a:endParaRPr lang="en-US"/>
        </a:p>
      </dgm:t>
    </dgm:pt>
    <dgm:pt modelId="{33C405F6-4E1B-4C21-A082-E95045DE661D}" type="sibTrans" cxnId="{1784B165-CFD6-472B-9263-EEC1024BBF36}">
      <dgm:prSet/>
      <dgm:spPr/>
      <dgm:t>
        <a:bodyPr/>
        <a:lstStyle/>
        <a:p>
          <a:endParaRPr lang="en-US"/>
        </a:p>
      </dgm:t>
    </dgm:pt>
    <dgm:pt modelId="{D39EE4EF-DC3C-479A-9B71-DD0F8D4CA819}">
      <dgm:prSet phldrT="[Text]"/>
      <dgm:spPr/>
      <dgm:t>
        <a:bodyPr/>
        <a:lstStyle/>
        <a:p>
          <a:r>
            <a:rPr lang="en-US" dirty="0"/>
            <a:t>Zoning Administrator (DCRA)</a:t>
          </a:r>
        </a:p>
      </dgm:t>
    </dgm:pt>
    <dgm:pt modelId="{CE1E83FC-4BB7-445B-B78C-04B44CC44543}" type="parTrans" cxnId="{0B2D5B05-5BCF-4625-9C62-05443810665F}">
      <dgm:prSet/>
      <dgm:spPr/>
      <dgm:t>
        <a:bodyPr/>
        <a:lstStyle/>
        <a:p>
          <a:endParaRPr lang="en-US"/>
        </a:p>
      </dgm:t>
    </dgm:pt>
    <dgm:pt modelId="{6D7CBB8D-1D5F-4FE7-88BA-68FDF098A674}" type="sibTrans" cxnId="{0B2D5B05-5BCF-4625-9C62-05443810665F}">
      <dgm:prSet/>
      <dgm:spPr/>
      <dgm:t>
        <a:bodyPr/>
        <a:lstStyle/>
        <a:p>
          <a:endParaRPr lang="en-US"/>
        </a:p>
      </dgm:t>
    </dgm:pt>
    <dgm:pt modelId="{089FC432-427E-4939-8557-F3718875051B}">
      <dgm:prSet phldrT="[Text]"/>
      <dgm:spPr/>
      <dgm:t>
        <a:bodyPr/>
        <a:lstStyle/>
        <a:p>
          <a:r>
            <a:rPr lang="en-US" dirty="0"/>
            <a:t>Review proposed development for zoning compliance; enforce BZA and ZC orders</a:t>
          </a:r>
        </a:p>
      </dgm:t>
    </dgm:pt>
    <dgm:pt modelId="{CB61A7F1-5FAD-4891-AA08-F11200BA421D}" type="parTrans" cxnId="{8862FA5D-E036-4C6E-931D-A9D080618EDD}">
      <dgm:prSet/>
      <dgm:spPr/>
      <dgm:t>
        <a:bodyPr/>
        <a:lstStyle/>
        <a:p>
          <a:endParaRPr lang="en-US"/>
        </a:p>
      </dgm:t>
    </dgm:pt>
    <dgm:pt modelId="{2298729C-D8FF-4AD6-B997-F232B32B43A1}" type="sibTrans" cxnId="{8862FA5D-E036-4C6E-931D-A9D080618EDD}">
      <dgm:prSet/>
      <dgm:spPr/>
      <dgm:t>
        <a:bodyPr/>
        <a:lstStyle/>
        <a:p>
          <a:endParaRPr lang="en-US"/>
        </a:p>
      </dgm:t>
    </dgm:pt>
    <dgm:pt modelId="{3568BEAA-915E-472A-9BA5-A5165AC610AB}">
      <dgm:prSet phldrT="[Text]"/>
      <dgm:spPr/>
      <dgm:t>
        <a:bodyPr/>
        <a:lstStyle/>
        <a:p>
          <a:r>
            <a:rPr lang="en-US" dirty="0"/>
            <a:t>ANCs &amp; Neighbors</a:t>
          </a:r>
        </a:p>
      </dgm:t>
    </dgm:pt>
    <dgm:pt modelId="{0B8E18AA-DE3F-4A2E-AD69-A5EC72C283EF}" type="parTrans" cxnId="{156526CB-967D-4244-9617-728DC9E370CB}">
      <dgm:prSet/>
      <dgm:spPr/>
      <dgm:t>
        <a:bodyPr/>
        <a:lstStyle/>
        <a:p>
          <a:endParaRPr lang="en-US"/>
        </a:p>
      </dgm:t>
    </dgm:pt>
    <dgm:pt modelId="{EC83B90B-4CE0-48C9-9895-BF892A7543C5}" type="sibTrans" cxnId="{156526CB-967D-4244-9617-728DC9E370CB}">
      <dgm:prSet/>
      <dgm:spPr/>
      <dgm:t>
        <a:bodyPr/>
        <a:lstStyle/>
        <a:p>
          <a:endParaRPr lang="en-US"/>
        </a:p>
      </dgm:t>
    </dgm:pt>
    <dgm:pt modelId="{EC6034F7-9B39-4BA4-9E18-26F809204BD2}">
      <dgm:prSet phldrT="[Text]"/>
      <dgm:spPr/>
      <dgm:t>
        <a:bodyPr/>
        <a:lstStyle/>
        <a:p>
          <a:r>
            <a:rPr lang="en-US" dirty="0"/>
            <a:t>Provide input to the BZA and ZC on potential impacts of development applications</a:t>
          </a:r>
        </a:p>
      </dgm:t>
    </dgm:pt>
    <dgm:pt modelId="{B224D311-35E4-47A2-B0EB-61AB32F06D68}" type="parTrans" cxnId="{A5F3D32B-DFF3-4160-8C8E-1159B6273E9C}">
      <dgm:prSet/>
      <dgm:spPr/>
      <dgm:t>
        <a:bodyPr/>
        <a:lstStyle/>
        <a:p>
          <a:endParaRPr lang="en-US"/>
        </a:p>
      </dgm:t>
    </dgm:pt>
    <dgm:pt modelId="{809755BA-7C99-4A3F-95F4-48FECDE69F9D}" type="sibTrans" cxnId="{A5F3D32B-DFF3-4160-8C8E-1159B6273E9C}">
      <dgm:prSet/>
      <dgm:spPr/>
      <dgm:t>
        <a:bodyPr/>
        <a:lstStyle/>
        <a:p>
          <a:endParaRPr lang="en-US"/>
        </a:p>
      </dgm:t>
    </dgm:pt>
    <dgm:pt modelId="{4FBC9B79-A391-4763-B8A4-4976176C43D9}">
      <dgm:prSet/>
      <dgm:spPr/>
      <dgm:t>
        <a:bodyPr/>
        <a:lstStyle/>
        <a:p>
          <a:r>
            <a:rPr lang="en-US" dirty="0"/>
            <a:t>DDOT</a:t>
          </a:r>
        </a:p>
      </dgm:t>
    </dgm:pt>
    <dgm:pt modelId="{BAAD3B07-2E9C-4189-B8CF-A9FDFFB9DD46}" type="parTrans" cxnId="{4FE7CCE0-4655-4C0F-BAE3-AD71157D6FD3}">
      <dgm:prSet/>
      <dgm:spPr/>
      <dgm:t>
        <a:bodyPr/>
        <a:lstStyle/>
        <a:p>
          <a:endParaRPr lang="en-US"/>
        </a:p>
      </dgm:t>
    </dgm:pt>
    <dgm:pt modelId="{84436132-10CE-4AFA-9B0D-8C9A30EF5C76}" type="sibTrans" cxnId="{4FE7CCE0-4655-4C0F-BAE3-AD71157D6FD3}">
      <dgm:prSet/>
      <dgm:spPr/>
      <dgm:t>
        <a:bodyPr/>
        <a:lstStyle/>
        <a:p>
          <a:endParaRPr lang="en-US"/>
        </a:p>
      </dgm:t>
    </dgm:pt>
    <dgm:pt modelId="{E583FA4E-19AB-4242-838B-38E5588E0818}">
      <dgm:prSet/>
      <dgm:spPr/>
      <dgm:t>
        <a:bodyPr/>
        <a:lstStyle/>
        <a:p>
          <a:r>
            <a:rPr lang="en-US" dirty="0"/>
            <a:t>Provide input to BZA and ZC on transportation-related impacts of development applications</a:t>
          </a:r>
        </a:p>
      </dgm:t>
    </dgm:pt>
    <dgm:pt modelId="{1F735243-BA60-4156-86AC-905D016B7D64}" type="parTrans" cxnId="{85EBFEEC-4448-4370-920E-2A81B1A086AD}">
      <dgm:prSet/>
      <dgm:spPr/>
      <dgm:t>
        <a:bodyPr/>
        <a:lstStyle/>
        <a:p>
          <a:endParaRPr lang="en-US"/>
        </a:p>
      </dgm:t>
    </dgm:pt>
    <dgm:pt modelId="{76E65883-635D-472F-A503-1DB9FC5851AF}" type="sibTrans" cxnId="{85EBFEEC-4448-4370-920E-2A81B1A086AD}">
      <dgm:prSet/>
      <dgm:spPr/>
      <dgm:t>
        <a:bodyPr/>
        <a:lstStyle/>
        <a:p>
          <a:endParaRPr lang="en-US"/>
        </a:p>
      </dgm:t>
    </dgm:pt>
    <dgm:pt modelId="{9CC660BA-15D8-4AAD-BF99-DDA7A010D125}" type="pres">
      <dgm:prSet presAssocID="{D4C82158-B57C-4DED-A02F-9195A975A81E}" presName="Name0" presStyleCnt="0">
        <dgm:presLayoutVars>
          <dgm:dir/>
          <dgm:animLvl val="lvl"/>
          <dgm:resizeHandles val="exact"/>
        </dgm:presLayoutVars>
      </dgm:prSet>
      <dgm:spPr/>
    </dgm:pt>
    <dgm:pt modelId="{CAA501E5-7995-43AD-84CE-069BB2D8A58C}" type="pres">
      <dgm:prSet presAssocID="{004BBE4E-293B-4427-A4EE-707FB7E5FA5C}" presName="composite" presStyleCnt="0"/>
      <dgm:spPr/>
    </dgm:pt>
    <dgm:pt modelId="{DB3D2920-615A-4DCC-AA9C-D54B2F130981}" type="pres">
      <dgm:prSet presAssocID="{004BBE4E-293B-4427-A4EE-707FB7E5FA5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7A6D30E-E744-4148-AE10-1C433F0E659A}" type="pres">
      <dgm:prSet presAssocID="{004BBE4E-293B-4427-A4EE-707FB7E5FA5C}" presName="desTx" presStyleLbl="alignAccFollowNode1" presStyleIdx="0" presStyleCnt="4">
        <dgm:presLayoutVars>
          <dgm:bulletEnabled val="1"/>
        </dgm:presLayoutVars>
      </dgm:prSet>
      <dgm:spPr/>
    </dgm:pt>
    <dgm:pt modelId="{019F9835-061A-4ED4-AE17-A3CE943C4674}" type="pres">
      <dgm:prSet presAssocID="{438A34AD-18B9-435F-A021-1A69F5D6999D}" presName="space" presStyleCnt="0"/>
      <dgm:spPr/>
    </dgm:pt>
    <dgm:pt modelId="{FF73E788-F298-4ACE-A8B2-02370D6C4EB7}" type="pres">
      <dgm:prSet presAssocID="{D39EE4EF-DC3C-479A-9B71-DD0F8D4CA819}" presName="composite" presStyleCnt="0"/>
      <dgm:spPr/>
    </dgm:pt>
    <dgm:pt modelId="{234DE48C-F8D8-4D49-98C0-60E9444383D4}" type="pres">
      <dgm:prSet presAssocID="{D39EE4EF-DC3C-479A-9B71-DD0F8D4CA81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3C2DE7F-A3D9-4DAC-AF28-EB6D2A0C873C}" type="pres">
      <dgm:prSet presAssocID="{D39EE4EF-DC3C-479A-9B71-DD0F8D4CA819}" presName="desTx" presStyleLbl="alignAccFollowNode1" presStyleIdx="1" presStyleCnt="4">
        <dgm:presLayoutVars>
          <dgm:bulletEnabled val="1"/>
        </dgm:presLayoutVars>
      </dgm:prSet>
      <dgm:spPr/>
    </dgm:pt>
    <dgm:pt modelId="{BD5CC08C-FE4A-4D53-B300-19C9E308CE71}" type="pres">
      <dgm:prSet presAssocID="{6D7CBB8D-1D5F-4FE7-88BA-68FDF098A674}" presName="space" presStyleCnt="0"/>
      <dgm:spPr/>
    </dgm:pt>
    <dgm:pt modelId="{DE839299-077A-44AA-B29C-FBEC09D2CACB}" type="pres">
      <dgm:prSet presAssocID="{3568BEAA-915E-472A-9BA5-A5165AC610AB}" presName="composite" presStyleCnt="0"/>
      <dgm:spPr/>
    </dgm:pt>
    <dgm:pt modelId="{ADC52DAF-3A3B-4888-A32F-D6D860EBCA37}" type="pres">
      <dgm:prSet presAssocID="{3568BEAA-915E-472A-9BA5-A5165AC610A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B6B4AF7-D322-4826-AD82-D216D43CBCEB}" type="pres">
      <dgm:prSet presAssocID="{3568BEAA-915E-472A-9BA5-A5165AC610AB}" presName="desTx" presStyleLbl="alignAccFollowNode1" presStyleIdx="2" presStyleCnt="4">
        <dgm:presLayoutVars>
          <dgm:bulletEnabled val="1"/>
        </dgm:presLayoutVars>
      </dgm:prSet>
      <dgm:spPr/>
    </dgm:pt>
    <dgm:pt modelId="{365763E1-9394-45B4-A181-84D672AC4B51}" type="pres">
      <dgm:prSet presAssocID="{EC83B90B-4CE0-48C9-9895-BF892A7543C5}" presName="space" presStyleCnt="0"/>
      <dgm:spPr/>
    </dgm:pt>
    <dgm:pt modelId="{FC17A80C-C53C-4861-B820-EE6392A629CD}" type="pres">
      <dgm:prSet presAssocID="{4FBC9B79-A391-4763-B8A4-4976176C43D9}" presName="composite" presStyleCnt="0"/>
      <dgm:spPr/>
    </dgm:pt>
    <dgm:pt modelId="{3D6C665A-182E-4593-911C-BE8619755C65}" type="pres">
      <dgm:prSet presAssocID="{4FBC9B79-A391-4763-B8A4-4976176C43D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19763DE-CE47-4142-BBAB-57E37B477751}" type="pres">
      <dgm:prSet presAssocID="{4FBC9B79-A391-4763-B8A4-4976176C43D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B2D5B05-5BCF-4625-9C62-05443810665F}" srcId="{D4C82158-B57C-4DED-A02F-9195A975A81E}" destId="{D39EE4EF-DC3C-479A-9B71-DD0F8D4CA819}" srcOrd="1" destOrd="0" parTransId="{CE1E83FC-4BB7-445B-B78C-04B44CC44543}" sibTransId="{6D7CBB8D-1D5F-4FE7-88BA-68FDF098A674}"/>
    <dgm:cxn modelId="{2574922A-9F2E-4370-807E-114B41318514}" type="presOf" srcId="{D4C82158-B57C-4DED-A02F-9195A975A81E}" destId="{9CC660BA-15D8-4AAD-BF99-DDA7A010D125}" srcOrd="0" destOrd="0" presId="urn:microsoft.com/office/officeart/2005/8/layout/hList1"/>
    <dgm:cxn modelId="{A5F3D32B-DFF3-4160-8C8E-1159B6273E9C}" srcId="{3568BEAA-915E-472A-9BA5-A5165AC610AB}" destId="{EC6034F7-9B39-4BA4-9E18-26F809204BD2}" srcOrd="0" destOrd="0" parTransId="{B224D311-35E4-47A2-B0EB-61AB32F06D68}" sibTransId="{809755BA-7C99-4A3F-95F4-48FECDE69F9D}"/>
    <dgm:cxn modelId="{734FD23E-1436-4766-934B-756ECEEA9E81}" type="presOf" srcId="{3568BEAA-915E-472A-9BA5-A5165AC610AB}" destId="{ADC52DAF-3A3B-4888-A32F-D6D860EBCA37}" srcOrd="0" destOrd="0" presId="urn:microsoft.com/office/officeart/2005/8/layout/hList1"/>
    <dgm:cxn modelId="{8862FA5D-E036-4C6E-931D-A9D080618EDD}" srcId="{D39EE4EF-DC3C-479A-9B71-DD0F8D4CA819}" destId="{089FC432-427E-4939-8557-F3718875051B}" srcOrd="0" destOrd="0" parTransId="{CB61A7F1-5FAD-4891-AA08-F11200BA421D}" sibTransId="{2298729C-D8FF-4AD6-B997-F232B32B43A1}"/>
    <dgm:cxn modelId="{1784B165-CFD6-472B-9263-EEC1024BBF36}" srcId="{004BBE4E-293B-4427-A4EE-707FB7E5FA5C}" destId="{48B13381-9372-463E-9CEE-5AC13DFEDA40}" srcOrd="0" destOrd="0" parTransId="{C95AD2F8-F8CD-4E5C-B4C8-B18AF6F7413C}" sibTransId="{33C405F6-4E1B-4C21-A082-E95045DE661D}"/>
    <dgm:cxn modelId="{B1AB956B-0BAC-423B-BFA7-B02A7594EB44}" type="presOf" srcId="{E583FA4E-19AB-4242-838B-38E5588E0818}" destId="{D19763DE-CE47-4142-BBAB-57E37B477751}" srcOrd="0" destOrd="0" presId="urn:microsoft.com/office/officeart/2005/8/layout/hList1"/>
    <dgm:cxn modelId="{95E2D14B-4FAB-46C4-A609-B4869E057146}" type="presOf" srcId="{EC6034F7-9B39-4BA4-9E18-26F809204BD2}" destId="{5B6B4AF7-D322-4826-AD82-D216D43CBCEB}" srcOrd="0" destOrd="0" presId="urn:microsoft.com/office/officeart/2005/8/layout/hList1"/>
    <dgm:cxn modelId="{81590F72-48BC-40FC-8993-154DAE230C06}" type="presOf" srcId="{D39EE4EF-DC3C-479A-9B71-DD0F8D4CA819}" destId="{234DE48C-F8D8-4D49-98C0-60E9444383D4}" srcOrd="0" destOrd="0" presId="urn:microsoft.com/office/officeart/2005/8/layout/hList1"/>
    <dgm:cxn modelId="{C2DDEEAF-E477-43A7-A051-C5BF4BD90783}" type="presOf" srcId="{48B13381-9372-463E-9CEE-5AC13DFEDA40}" destId="{A7A6D30E-E744-4148-AE10-1C433F0E659A}" srcOrd="0" destOrd="0" presId="urn:microsoft.com/office/officeart/2005/8/layout/hList1"/>
    <dgm:cxn modelId="{6B56B1B2-0361-4E04-A9AA-86C4B4017312}" type="presOf" srcId="{089FC432-427E-4939-8557-F3718875051B}" destId="{B3C2DE7F-A3D9-4DAC-AF28-EB6D2A0C873C}" srcOrd="0" destOrd="0" presId="urn:microsoft.com/office/officeart/2005/8/layout/hList1"/>
    <dgm:cxn modelId="{156526CB-967D-4244-9617-728DC9E370CB}" srcId="{D4C82158-B57C-4DED-A02F-9195A975A81E}" destId="{3568BEAA-915E-472A-9BA5-A5165AC610AB}" srcOrd="2" destOrd="0" parTransId="{0B8E18AA-DE3F-4A2E-AD69-A5EC72C283EF}" sibTransId="{EC83B90B-4CE0-48C9-9895-BF892A7543C5}"/>
    <dgm:cxn modelId="{D101E4D3-4D94-43EF-9C0E-246562EED781}" type="presOf" srcId="{004BBE4E-293B-4427-A4EE-707FB7E5FA5C}" destId="{DB3D2920-615A-4DCC-AA9C-D54B2F130981}" srcOrd="0" destOrd="0" presId="urn:microsoft.com/office/officeart/2005/8/layout/hList1"/>
    <dgm:cxn modelId="{B8357BDC-B52B-4FC3-931C-BC467CB9B4DD}" srcId="{D4C82158-B57C-4DED-A02F-9195A975A81E}" destId="{004BBE4E-293B-4427-A4EE-707FB7E5FA5C}" srcOrd="0" destOrd="0" parTransId="{D8E535D6-C2D2-41F0-846B-A97C78D10466}" sibTransId="{438A34AD-18B9-435F-A021-1A69F5D6999D}"/>
    <dgm:cxn modelId="{4FE7CCE0-4655-4C0F-BAE3-AD71157D6FD3}" srcId="{D4C82158-B57C-4DED-A02F-9195A975A81E}" destId="{4FBC9B79-A391-4763-B8A4-4976176C43D9}" srcOrd="3" destOrd="0" parTransId="{BAAD3B07-2E9C-4189-B8CF-A9FDFFB9DD46}" sibTransId="{84436132-10CE-4AFA-9B0D-8C9A30EF5C76}"/>
    <dgm:cxn modelId="{85EBFEEC-4448-4370-920E-2A81B1A086AD}" srcId="{4FBC9B79-A391-4763-B8A4-4976176C43D9}" destId="{E583FA4E-19AB-4242-838B-38E5588E0818}" srcOrd="0" destOrd="0" parTransId="{1F735243-BA60-4156-86AC-905D016B7D64}" sibTransId="{76E65883-635D-472F-A503-1DB9FC5851AF}"/>
    <dgm:cxn modelId="{8CEECCF3-9670-4420-8BB2-A955F7D6E1C3}" type="presOf" srcId="{4FBC9B79-A391-4763-B8A4-4976176C43D9}" destId="{3D6C665A-182E-4593-911C-BE8619755C65}" srcOrd="0" destOrd="0" presId="urn:microsoft.com/office/officeart/2005/8/layout/hList1"/>
    <dgm:cxn modelId="{E678AA7F-8D47-4A17-BC1C-A3CFD72A583B}" type="presParOf" srcId="{9CC660BA-15D8-4AAD-BF99-DDA7A010D125}" destId="{CAA501E5-7995-43AD-84CE-069BB2D8A58C}" srcOrd="0" destOrd="0" presId="urn:microsoft.com/office/officeart/2005/8/layout/hList1"/>
    <dgm:cxn modelId="{14D1D9CB-D5D9-42C3-86A4-1ACC82789114}" type="presParOf" srcId="{CAA501E5-7995-43AD-84CE-069BB2D8A58C}" destId="{DB3D2920-615A-4DCC-AA9C-D54B2F130981}" srcOrd="0" destOrd="0" presId="urn:microsoft.com/office/officeart/2005/8/layout/hList1"/>
    <dgm:cxn modelId="{A45B5CE4-8427-4625-82EA-FABD2C028480}" type="presParOf" srcId="{CAA501E5-7995-43AD-84CE-069BB2D8A58C}" destId="{A7A6D30E-E744-4148-AE10-1C433F0E659A}" srcOrd="1" destOrd="0" presId="urn:microsoft.com/office/officeart/2005/8/layout/hList1"/>
    <dgm:cxn modelId="{E58F859D-1C41-4AD0-86CF-2A6481D9B6AE}" type="presParOf" srcId="{9CC660BA-15D8-4AAD-BF99-DDA7A010D125}" destId="{019F9835-061A-4ED4-AE17-A3CE943C4674}" srcOrd="1" destOrd="0" presId="urn:microsoft.com/office/officeart/2005/8/layout/hList1"/>
    <dgm:cxn modelId="{612DFBF2-8877-439A-8C8B-4C896DE5BAF5}" type="presParOf" srcId="{9CC660BA-15D8-4AAD-BF99-DDA7A010D125}" destId="{FF73E788-F298-4ACE-A8B2-02370D6C4EB7}" srcOrd="2" destOrd="0" presId="urn:microsoft.com/office/officeart/2005/8/layout/hList1"/>
    <dgm:cxn modelId="{F36166EF-3A1C-4A3B-937B-2DDEAD4EB77F}" type="presParOf" srcId="{FF73E788-F298-4ACE-A8B2-02370D6C4EB7}" destId="{234DE48C-F8D8-4D49-98C0-60E9444383D4}" srcOrd="0" destOrd="0" presId="urn:microsoft.com/office/officeart/2005/8/layout/hList1"/>
    <dgm:cxn modelId="{28AA7CD0-2985-43A7-A05C-383EA55EFD60}" type="presParOf" srcId="{FF73E788-F298-4ACE-A8B2-02370D6C4EB7}" destId="{B3C2DE7F-A3D9-4DAC-AF28-EB6D2A0C873C}" srcOrd="1" destOrd="0" presId="urn:microsoft.com/office/officeart/2005/8/layout/hList1"/>
    <dgm:cxn modelId="{4353959C-798D-4D98-A50D-D0B8321D8FD5}" type="presParOf" srcId="{9CC660BA-15D8-4AAD-BF99-DDA7A010D125}" destId="{BD5CC08C-FE4A-4D53-B300-19C9E308CE71}" srcOrd="3" destOrd="0" presId="urn:microsoft.com/office/officeart/2005/8/layout/hList1"/>
    <dgm:cxn modelId="{C428A96F-FFED-47BA-8827-9201815D9C97}" type="presParOf" srcId="{9CC660BA-15D8-4AAD-BF99-DDA7A010D125}" destId="{DE839299-077A-44AA-B29C-FBEC09D2CACB}" srcOrd="4" destOrd="0" presId="urn:microsoft.com/office/officeart/2005/8/layout/hList1"/>
    <dgm:cxn modelId="{00167EE1-11AC-4EB6-A547-44D54F6BDE97}" type="presParOf" srcId="{DE839299-077A-44AA-B29C-FBEC09D2CACB}" destId="{ADC52DAF-3A3B-4888-A32F-D6D860EBCA37}" srcOrd="0" destOrd="0" presId="urn:microsoft.com/office/officeart/2005/8/layout/hList1"/>
    <dgm:cxn modelId="{7735B129-FB98-4472-8DD7-B9E7543804E8}" type="presParOf" srcId="{DE839299-077A-44AA-B29C-FBEC09D2CACB}" destId="{5B6B4AF7-D322-4826-AD82-D216D43CBCEB}" srcOrd="1" destOrd="0" presId="urn:microsoft.com/office/officeart/2005/8/layout/hList1"/>
    <dgm:cxn modelId="{4878EF12-D6C9-4238-B0B1-8D731D0BCBF3}" type="presParOf" srcId="{9CC660BA-15D8-4AAD-BF99-DDA7A010D125}" destId="{365763E1-9394-45B4-A181-84D672AC4B51}" srcOrd="5" destOrd="0" presId="urn:microsoft.com/office/officeart/2005/8/layout/hList1"/>
    <dgm:cxn modelId="{A14D9297-5928-457D-8C5C-062A149FACA3}" type="presParOf" srcId="{9CC660BA-15D8-4AAD-BF99-DDA7A010D125}" destId="{FC17A80C-C53C-4861-B820-EE6392A629CD}" srcOrd="6" destOrd="0" presId="urn:microsoft.com/office/officeart/2005/8/layout/hList1"/>
    <dgm:cxn modelId="{6EFE913C-12D6-4CA4-9BFE-BC5759D42B92}" type="presParOf" srcId="{FC17A80C-C53C-4861-B820-EE6392A629CD}" destId="{3D6C665A-182E-4593-911C-BE8619755C65}" srcOrd="0" destOrd="0" presId="urn:microsoft.com/office/officeart/2005/8/layout/hList1"/>
    <dgm:cxn modelId="{16D39F63-6B6B-41A2-8CCC-10E5AA320C00}" type="presParOf" srcId="{FC17A80C-C53C-4861-B820-EE6392A629CD}" destId="{D19763DE-CE47-4142-BBAB-57E37B4777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58FB6-8FFF-4428-B7F1-CB96F3F124B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EE379A-7480-421D-B902-8D129BB379C4}">
      <dgm:prSet phldrT="[Text]"/>
      <dgm:spPr/>
      <dgm:t>
        <a:bodyPr/>
        <a:lstStyle/>
        <a:p>
          <a:r>
            <a:rPr lang="en-US" dirty="0"/>
            <a:t>Rulemaking</a:t>
          </a:r>
        </a:p>
      </dgm:t>
    </dgm:pt>
    <dgm:pt modelId="{5E147400-2F7E-45D1-8CD9-F5BF980E8F44}" type="parTrans" cxnId="{591AD3C5-D039-4325-B976-91B0F296051B}">
      <dgm:prSet/>
      <dgm:spPr/>
      <dgm:t>
        <a:bodyPr/>
        <a:lstStyle/>
        <a:p>
          <a:endParaRPr lang="en-US"/>
        </a:p>
      </dgm:t>
    </dgm:pt>
    <dgm:pt modelId="{0BC27C3E-22EF-41A6-9773-0CC1871E675F}" type="sibTrans" cxnId="{591AD3C5-D039-4325-B976-91B0F296051B}">
      <dgm:prSet/>
      <dgm:spPr/>
      <dgm:t>
        <a:bodyPr/>
        <a:lstStyle/>
        <a:p>
          <a:endParaRPr lang="en-US"/>
        </a:p>
      </dgm:t>
    </dgm:pt>
    <dgm:pt modelId="{E81A04B7-EC66-4A2C-88AB-C237AD0EDFE0}">
      <dgm:prSet phldrT="[Text]"/>
      <dgm:spPr/>
      <dgm:t>
        <a:bodyPr/>
        <a:lstStyle/>
        <a:p>
          <a:r>
            <a:rPr lang="en-US" dirty="0"/>
            <a:t>Quasi-legislative</a:t>
          </a:r>
        </a:p>
      </dgm:t>
    </dgm:pt>
    <dgm:pt modelId="{9B2AAF80-3284-48E6-9BF2-9587D823D79B}" type="parTrans" cxnId="{0A7B5601-D646-4F94-9AD2-1CAA0C35D2DA}">
      <dgm:prSet/>
      <dgm:spPr/>
      <dgm:t>
        <a:bodyPr/>
        <a:lstStyle/>
        <a:p>
          <a:endParaRPr lang="en-US"/>
        </a:p>
      </dgm:t>
    </dgm:pt>
    <dgm:pt modelId="{6C9E586F-FC4F-46EE-8F84-AFC5573A1356}" type="sibTrans" cxnId="{0A7B5601-D646-4F94-9AD2-1CAA0C35D2DA}">
      <dgm:prSet/>
      <dgm:spPr/>
      <dgm:t>
        <a:bodyPr/>
        <a:lstStyle/>
        <a:p>
          <a:endParaRPr lang="en-US"/>
        </a:p>
      </dgm:t>
    </dgm:pt>
    <dgm:pt modelId="{7C1D3DF1-55D5-4A91-B347-BF67642964DB}">
      <dgm:prSet phldrT="[Text]"/>
      <dgm:spPr/>
      <dgm:t>
        <a:bodyPr/>
        <a:lstStyle/>
        <a:p>
          <a:r>
            <a:rPr lang="en-US" dirty="0"/>
            <a:t>Contested Case</a:t>
          </a:r>
        </a:p>
      </dgm:t>
    </dgm:pt>
    <dgm:pt modelId="{BB7D1FB6-5177-4E9C-9793-667ACD6EF60F}" type="parTrans" cxnId="{E3404C82-8E7E-44D5-B610-CBC89E6A6058}">
      <dgm:prSet/>
      <dgm:spPr/>
      <dgm:t>
        <a:bodyPr/>
        <a:lstStyle/>
        <a:p>
          <a:endParaRPr lang="en-US"/>
        </a:p>
      </dgm:t>
    </dgm:pt>
    <dgm:pt modelId="{9B5F9FB3-57FE-48E0-97C4-71B3704FA5C6}" type="sibTrans" cxnId="{E3404C82-8E7E-44D5-B610-CBC89E6A6058}">
      <dgm:prSet/>
      <dgm:spPr/>
      <dgm:t>
        <a:bodyPr/>
        <a:lstStyle/>
        <a:p>
          <a:endParaRPr lang="en-US"/>
        </a:p>
      </dgm:t>
    </dgm:pt>
    <dgm:pt modelId="{B84A2869-6BA4-4FC7-83E1-1AD46BB72308}">
      <dgm:prSet phldrT="[Text]"/>
      <dgm:spPr/>
      <dgm:t>
        <a:bodyPr/>
        <a:lstStyle/>
        <a:p>
          <a:r>
            <a:rPr lang="en-US" dirty="0"/>
            <a:t>Quasi-judicial function</a:t>
          </a:r>
        </a:p>
      </dgm:t>
    </dgm:pt>
    <dgm:pt modelId="{DA08AAC2-8F86-47A6-80A0-B3B7E5AC77B1}" type="parTrans" cxnId="{16A00782-1215-4B2B-B4E4-71BEBCAE7BC9}">
      <dgm:prSet/>
      <dgm:spPr/>
      <dgm:t>
        <a:bodyPr/>
        <a:lstStyle/>
        <a:p>
          <a:endParaRPr lang="en-US"/>
        </a:p>
      </dgm:t>
    </dgm:pt>
    <dgm:pt modelId="{5FD8E11A-B4AE-4607-B5E6-E4181E22C25D}" type="sibTrans" cxnId="{16A00782-1215-4B2B-B4E4-71BEBCAE7BC9}">
      <dgm:prSet/>
      <dgm:spPr/>
      <dgm:t>
        <a:bodyPr/>
        <a:lstStyle/>
        <a:p>
          <a:endParaRPr lang="en-US"/>
        </a:p>
      </dgm:t>
    </dgm:pt>
    <dgm:pt modelId="{79692420-9884-405C-8C31-38AF9932CC13}">
      <dgm:prSet phldrT="[Text]"/>
      <dgm:spPr/>
      <dgm:t>
        <a:bodyPr/>
        <a:lstStyle/>
        <a:p>
          <a:r>
            <a:rPr lang="en-US" dirty="0"/>
            <a:t>Applicant has the burden of proof</a:t>
          </a:r>
        </a:p>
      </dgm:t>
    </dgm:pt>
    <dgm:pt modelId="{00AC3205-9AB4-425F-BAE8-6DD1DB76EBC9}" type="parTrans" cxnId="{77F8156C-4B8F-42E8-927B-635D779C45C8}">
      <dgm:prSet/>
      <dgm:spPr/>
      <dgm:t>
        <a:bodyPr/>
        <a:lstStyle/>
        <a:p>
          <a:endParaRPr lang="en-US"/>
        </a:p>
      </dgm:t>
    </dgm:pt>
    <dgm:pt modelId="{4214241A-871C-47B3-96DA-F55365F5574B}" type="sibTrans" cxnId="{77F8156C-4B8F-42E8-927B-635D779C45C8}">
      <dgm:prSet/>
      <dgm:spPr/>
      <dgm:t>
        <a:bodyPr/>
        <a:lstStyle/>
        <a:p>
          <a:endParaRPr lang="en-US"/>
        </a:p>
      </dgm:t>
    </dgm:pt>
    <dgm:pt modelId="{6534BF74-558A-481A-91DA-00C423930023}">
      <dgm:prSet phldrT="[Text]"/>
      <dgm:spPr/>
      <dgm:t>
        <a:bodyPr/>
        <a:lstStyle/>
        <a:p>
          <a:r>
            <a:rPr lang="en-US" dirty="0"/>
            <a:t>Broader policy issues</a:t>
          </a:r>
        </a:p>
      </dgm:t>
    </dgm:pt>
    <dgm:pt modelId="{4EB7AFE9-A530-4ACA-B80F-D902C8E40301}" type="parTrans" cxnId="{AD5D54A3-79BB-4B51-B0EB-6FFBDE066ED4}">
      <dgm:prSet/>
      <dgm:spPr/>
      <dgm:t>
        <a:bodyPr/>
        <a:lstStyle/>
        <a:p>
          <a:endParaRPr lang="en-US"/>
        </a:p>
      </dgm:t>
    </dgm:pt>
    <dgm:pt modelId="{BDDB42FC-2DDE-4D06-899B-3BB1BFE8DC78}" type="sibTrans" cxnId="{AD5D54A3-79BB-4B51-B0EB-6FFBDE066ED4}">
      <dgm:prSet/>
      <dgm:spPr/>
      <dgm:t>
        <a:bodyPr/>
        <a:lstStyle/>
        <a:p>
          <a:endParaRPr lang="en-US"/>
        </a:p>
      </dgm:t>
    </dgm:pt>
    <dgm:pt modelId="{729CAD9E-1261-4BF4-AAEA-39006D7E6E9A}">
      <dgm:prSet phldrT="[Text]"/>
      <dgm:spPr/>
      <dgm:t>
        <a:bodyPr/>
        <a:lstStyle/>
        <a:p>
          <a:r>
            <a:rPr lang="en-US" dirty="0"/>
            <a:t>Specific parties</a:t>
          </a:r>
        </a:p>
      </dgm:t>
    </dgm:pt>
    <dgm:pt modelId="{87FEF2A1-76F4-4C52-B62A-73BAD87B8167}" type="parTrans" cxnId="{360FB937-BB85-4CC2-9658-2F4FC9EE80E5}">
      <dgm:prSet/>
      <dgm:spPr/>
      <dgm:t>
        <a:bodyPr/>
        <a:lstStyle/>
        <a:p>
          <a:endParaRPr lang="en-US"/>
        </a:p>
      </dgm:t>
    </dgm:pt>
    <dgm:pt modelId="{7DA35208-C3E9-4877-B058-8C839A06009C}" type="sibTrans" cxnId="{360FB937-BB85-4CC2-9658-2F4FC9EE80E5}">
      <dgm:prSet/>
      <dgm:spPr/>
      <dgm:t>
        <a:bodyPr/>
        <a:lstStyle/>
        <a:p>
          <a:endParaRPr lang="en-US"/>
        </a:p>
      </dgm:t>
    </dgm:pt>
    <dgm:pt modelId="{AE4774A1-FDBC-4572-BBAD-53ADC3A9F1EA}">
      <dgm:prSet phldrT="[Text]"/>
      <dgm:spPr/>
      <dgm:t>
        <a:bodyPr/>
        <a:lstStyle/>
        <a:p>
          <a:r>
            <a:rPr lang="en-US" dirty="0"/>
            <a:t>Notice &amp; comment procedures</a:t>
          </a:r>
        </a:p>
      </dgm:t>
    </dgm:pt>
    <dgm:pt modelId="{72CC7DEF-01EC-4439-996C-9E5F912EFF71}" type="parTrans" cxnId="{4C8BC1C8-1A81-4185-BF23-4722D8E53826}">
      <dgm:prSet/>
      <dgm:spPr/>
      <dgm:t>
        <a:bodyPr/>
        <a:lstStyle/>
        <a:p>
          <a:endParaRPr lang="en-US"/>
        </a:p>
      </dgm:t>
    </dgm:pt>
    <dgm:pt modelId="{E171E6C6-9AC5-4039-96DA-C0E5DA5DFE52}" type="sibTrans" cxnId="{4C8BC1C8-1A81-4185-BF23-4722D8E53826}">
      <dgm:prSet/>
      <dgm:spPr/>
      <dgm:t>
        <a:bodyPr/>
        <a:lstStyle/>
        <a:p>
          <a:endParaRPr lang="en-US"/>
        </a:p>
      </dgm:t>
    </dgm:pt>
    <dgm:pt modelId="{4BCE3EAD-D0ED-49F0-8AA9-036B079F1B06}" type="pres">
      <dgm:prSet presAssocID="{31E58FB6-8FFF-4428-B7F1-CB96F3F124BB}" presName="Name0" presStyleCnt="0">
        <dgm:presLayoutVars>
          <dgm:dir/>
          <dgm:animLvl val="lvl"/>
          <dgm:resizeHandles val="exact"/>
        </dgm:presLayoutVars>
      </dgm:prSet>
      <dgm:spPr/>
    </dgm:pt>
    <dgm:pt modelId="{4B021DD6-F641-45D9-9D6A-26330EC54F01}" type="pres">
      <dgm:prSet presAssocID="{D8EE379A-7480-421D-B902-8D129BB379C4}" presName="composite" presStyleCnt="0"/>
      <dgm:spPr/>
    </dgm:pt>
    <dgm:pt modelId="{227BA811-8F9A-4D7F-90F9-CC3D5A65ACB6}" type="pres">
      <dgm:prSet presAssocID="{D8EE379A-7480-421D-B902-8D129BB379C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A2C0A9B-31B0-45B5-9724-5AFD3E45D303}" type="pres">
      <dgm:prSet presAssocID="{D8EE379A-7480-421D-B902-8D129BB379C4}" presName="desTx" presStyleLbl="alignAccFollowNode1" presStyleIdx="0" presStyleCnt="2">
        <dgm:presLayoutVars>
          <dgm:bulletEnabled val="1"/>
        </dgm:presLayoutVars>
      </dgm:prSet>
      <dgm:spPr/>
    </dgm:pt>
    <dgm:pt modelId="{A2EDE199-0F26-4805-A804-88C5AB4B1B65}" type="pres">
      <dgm:prSet presAssocID="{0BC27C3E-22EF-41A6-9773-0CC1871E675F}" presName="space" presStyleCnt="0"/>
      <dgm:spPr/>
    </dgm:pt>
    <dgm:pt modelId="{6D610612-361F-4243-B014-F9B6321B2916}" type="pres">
      <dgm:prSet presAssocID="{7C1D3DF1-55D5-4A91-B347-BF67642964DB}" presName="composite" presStyleCnt="0"/>
      <dgm:spPr/>
    </dgm:pt>
    <dgm:pt modelId="{8758F782-0435-4D87-AE76-4F630E6CE62A}" type="pres">
      <dgm:prSet presAssocID="{7C1D3DF1-55D5-4A91-B347-BF67642964D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0DED7F6-0938-4018-ACE7-3C65B3B9B6BF}" type="pres">
      <dgm:prSet presAssocID="{7C1D3DF1-55D5-4A91-B347-BF67642964D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2CEA300-CA7C-4655-BAF1-BBDFC3C358B8}" type="presOf" srcId="{79692420-9884-405C-8C31-38AF9932CC13}" destId="{70DED7F6-0938-4018-ACE7-3C65B3B9B6BF}" srcOrd="0" destOrd="2" presId="urn:microsoft.com/office/officeart/2005/8/layout/hList1"/>
    <dgm:cxn modelId="{0A7B5601-D646-4F94-9AD2-1CAA0C35D2DA}" srcId="{D8EE379A-7480-421D-B902-8D129BB379C4}" destId="{E81A04B7-EC66-4A2C-88AB-C237AD0EDFE0}" srcOrd="0" destOrd="0" parTransId="{9B2AAF80-3284-48E6-9BF2-9587D823D79B}" sibTransId="{6C9E586F-FC4F-46EE-8F84-AFC5573A1356}"/>
    <dgm:cxn modelId="{4DC99C13-ADBB-4CD9-AA4B-C7726B4A0D58}" type="presOf" srcId="{B84A2869-6BA4-4FC7-83E1-1AD46BB72308}" destId="{70DED7F6-0938-4018-ACE7-3C65B3B9B6BF}" srcOrd="0" destOrd="0" presId="urn:microsoft.com/office/officeart/2005/8/layout/hList1"/>
    <dgm:cxn modelId="{670DA129-2AB3-4BB5-AE75-061025EC5B43}" type="presOf" srcId="{7C1D3DF1-55D5-4A91-B347-BF67642964DB}" destId="{8758F782-0435-4D87-AE76-4F630E6CE62A}" srcOrd="0" destOrd="0" presId="urn:microsoft.com/office/officeart/2005/8/layout/hList1"/>
    <dgm:cxn modelId="{360FB937-BB85-4CC2-9658-2F4FC9EE80E5}" srcId="{7C1D3DF1-55D5-4A91-B347-BF67642964DB}" destId="{729CAD9E-1261-4BF4-AAEA-39006D7E6E9A}" srcOrd="1" destOrd="0" parTransId="{87FEF2A1-76F4-4C52-B62A-73BAD87B8167}" sibTransId="{7DA35208-C3E9-4877-B058-8C839A06009C}"/>
    <dgm:cxn modelId="{5CEC5039-FA59-4219-B687-4E7679387BA2}" type="presOf" srcId="{D8EE379A-7480-421D-B902-8D129BB379C4}" destId="{227BA811-8F9A-4D7F-90F9-CC3D5A65ACB6}" srcOrd="0" destOrd="0" presId="urn:microsoft.com/office/officeart/2005/8/layout/hList1"/>
    <dgm:cxn modelId="{900BE15E-24B4-408D-891C-2DBD88AD7991}" type="presOf" srcId="{31E58FB6-8FFF-4428-B7F1-CB96F3F124BB}" destId="{4BCE3EAD-D0ED-49F0-8AA9-036B079F1B06}" srcOrd="0" destOrd="0" presId="urn:microsoft.com/office/officeart/2005/8/layout/hList1"/>
    <dgm:cxn modelId="{C741A446-1B11-4C8D-96E8-2C4664491037}" type="presOf" srcId="{AE4774A1-FDBC-4572-BBAD-53ADC3A9F1EA}" destId="{2A2C0A9B-31B0-45B5-9724-5AFD3E45D303}" srcOrd="0" destOrd="2" presId="urn:microsoft.com/office/officeart/2005/8/layout/hList1"/>
    <dgm:cxn modelId="{77F8156C-4B8F-42E8-927B-635D779C45C8}" srcId="{7C1D3DF1-55D5-4A91-B347-BF67642964DB}" destId="{79692420-9884-405C-8C31-38AF9932CC13}" srcOrd="2" destOrd="0" parTransId="{00AC3205-9AB4-425F-BAE8-6DD1DB76EBC9}" sibTransId="{4214241A-871C-47B3-96DA-F55365F5574B}"/>
    <dgm:cxn modelId="{ED445B78-601B-4E0B-B6D7-347B36094690}" type="presOf" srcId="{6534BF74-558A-481A-91DA-00C423930023}" destId="{2A2C0A9B-31B0-45B5-9724-5AFD3E45D303}" srcOrd="0" destOrd="1" presId="urn:microsoft.com/office/officeart/2005/8/layout/hList1"/>
    <dgm:cxn modelId="{16A00782-1215-4B2B-B4E4-71BEBCAE7BC9}" srcId="{7C1D3DF1-55D5-4A91-B347-BF67642964DB}" destId="{B84A2869-6BA4-4FC7-83E1-1AD46BB72308}" srcOrd="0" destOrd="0" parTransId="{DA08AAC2-8F86-47A6-80A0-B3B7E5AC77B1}" sibTransId="{5FD8E11A-B4AE-4607-B5E6-E4181E22C25D}"/>
    <dgm:cxn modelId="{E3404C82-8E7E-44D5-B610-CBC89E6A6058}" srcId="{31E58FB6-8FFF-4428-B7F1-CB96F3F124BB}" destId="{7C1D3DF1-55D5-4A91-B347-BF67642964DB}" srcOrd="1" destOrd="0" parTransId="{BB7D1FB6-5177-4E9C-9793-667ACD6EF60F}" sibTransId="{9B5F9FB3-57FE-48E0-97C4-71B3704FA5C6}"/>
    <dgm:cxn modelId="{AD5D54A3-79BB-4B51-B0EB-6FFBDE066ED4}" srcId="{D8EE379A-7480-421D-B902-8D129BB379C4}" destId="{6534BF74-558A-481A-91DA-00C423930023}" srcOrd="1" destOrd="0" parTransId="{4EB7AFE9-A530-4ACA-B80F-D902C8E40301}" sibTransId="{BDDB42FC-2DDE-4D06-899B-3BB1BFE8DC78}"/>
    <dgm:cxn modelId="{591AD3C5-D039-4325-B976-91B0F296051B}" srcId="{31E58FB6-8FFF-4428-B7F1-CB96F3F124BB}" destId="{D8EE379A-7480-421D-B902-8D129BB379C4}" srcOrd="0" destOrd="0" parTransId="{5E147400-2F7E-45D1-8CD9-F5BF980E8F44}" sibTransId="{0BC27C3E-22EF-41A6-9773-0CC1871E675F}"/>
    <dgm:cxn modelId="{2A9F05C6-B648-42F5-A881-01892F02278E}" type="presOf" srcId="{E81A04B7-EC66-4A2C-88AB-C237AD0EDFE0}" destId="{2A2C0A9B-31B0-45B5-9724-5AFD3E45D303}" srcOrd="0" destOrd="0" presId="urn:microsoft.com/office/officeart/2005/8/layout/hList1"/>
    <dgm:cxn modelId="{4C8BC1C8-1A81-4185-BF23-4722D8E53826}" srcId="{D8EE379A-7480-421D-B902-8D129BB379C4}" destId="{AE4774A1-FDBC-4572-BBAD-53ADC3A9F1EA}" srcOrd="2" destOrd="0" parTransId="{72CC7DEF-01EC-4439-996C-9E5F912EFF71}" sibTransId="{E171E6C6-9AC5-4039-96DA-C0E5DA5DFE52}"/>
    <dgm:cxn modelId="{52E72FE7-D73E-4E69-A182-0AB6180FA714}" type="presOf" srcId="{729CAD9E-1261-4BF4-AAEA-39006D7E6E9A}" destId="{70DED7F6-0938-4018-ACE7-3C65B3B9B6BF}" srcOrd="0" destOrd="1" presId="urn:microsoft.com/office/officeart/2005/8/layout/hList1"/>
    <dgm:cxn modelId="{2115294C-2BC6-4C75-9F4A-F7021241EF90}" type="presParOf" srcId="{4BCE3EAD-D0ED-49F0-8AA9-036B079F1B06}" destId="{4B021DD6-F641-45D9-9D6A-26330EC54F01}" srcOrd="0" destOrd="0" presId="urn:microsoft.com/office/officeart/2005/8/layout/hList1"/>
    <dgm:cxn modelId="{0F870BF0-B00E-4DE2-AA0E-F6694D055883}" type="presParOf" srcId="{4B021DD6-F641-45D9-9D6A-26330EC54F01}" destId="{227BA811-8F9A-4D7F-90F9-CC3D5A65ACB6}" srcOrd="0" destOrd="0" presId="urn:microsoft.com/office/officeart/2005/8/layout/hList1"/>
    <dgm:cxn modelId="{CF0EDE9B-768F-46E3-9831-0CEAAF3DE0DC}" type="presParOf" srcId="{4B021DD6-F641-45D9-9D6A-26330EC54F01}" destId="{2A2C0A9B-31B0-45B5-9724-5AFD3E45D303}" srcOrd="1" destOrd="0" presId="urn:microsoft.com/office/officeart/2005/8/layout/hList1"/>
    <dgm:cxn modelId="{3207EDFE-F5FB-478A-A0AD-8A20AAEC0A6E}" type="presParOf" srcId="{4BCE3EAD-D0ED-49F0-8AA9-036B079F1B06}" destId="{A2EDE199-0F26-4805-A804-88C5AB4B1B65}" srcOrd="1" destOrd="0" presId="urn:microsoft.com/office/officeart/2005/8/layout/hList1"/>
    <dgm:cxn modelId="{7E4D84FB-378B-4F5E-9767-E1746CE52C6A}" type="presParOf" srcId="{4BCE3EAD-D0ED-49F0-8AA9-036B079F1B06}" destId="{6D610612-361F-4243-B014-F9B6321B2916}" srcOrd="2" destOrd="0" presId="urn:microsoft.com/office/officeart/2005/8/layout/hList1"/>
    <dgm:cxn modelId="{9A132902-AB50-46C4-9630-72CD7664751A}" type="presParOf" srcId="{6D610612-361F-4243-B014-F9B6321B2916}" destId="{8758F782-0435-4D87-AE76-4F630E6CE62A}" srcOrd="0" destOrd="0" presId="urn:microsoft.com/office/officeart/2005/8/layout/hList1"/>
    <dgm:cxn modelId="{4CAA1EE6-4E02-44ED-87CA-70D9A47022A6}" type="presParOf" srcId="{6D610612-361F-4243-B014-F9B6321B2916}" destId="{70DED7F6-0938-4018-ACE7-3C65B3B9B6B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3AF33-F421-4D12-B590-0C8CABE1A6D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4FCC7A-1DCD-4FB3-B1FC-6C407D8EB36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Affordable housing</a:t>
          </a:r>
        </a:p>
      </dgm:t>
    </dgm:pt>
    <dgm:pt modelId="{A074BF64-CD24-48CD-8972-54F08B5076F5}" type="parTrans" cxnId="{44B91F31-DE0D-43BC-8373-B0612B8FB5EC}">
      <dgm:prSet/>
      <dgm:spPr/>
      <dgm:t>
        <a:bodyPr/>
        <a:lstStyle/>
        <a:p>
          <a:endParaRPr lang="en-US"/>
        </a:p>
      </dgm:t>
    </dgm:pt>
    <dgm:pt modelId="{BEBDF665-1C1A-47FD-9C74-8F9FBEB060DB}" type="sibTrans" cxnId="{44B91F31-DE0D-43BC-8373-B0612B8FB5EC}">
      <dgm:prSet/>
      <dgm:spPr/>
      <dgm:t>
        <a:bodyPr/>
        <a:lstStyle/>
        <a:p>
          <a:endParaRPr lang="en-US"/>
        </a:p>
      </dgm:t>
    </dgm:pt>
    <dgm:pt modelId="{3EF83677-74C7-432D-93C7-B781934B369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Employment and training opportunities</a:t>
          </a:r>
        </a:p>
      </dgm:t>
    </dgm:pt>
    <dgm:pt modelId="{F327C3BF-BF3F-4EC0-8C26-D4B651C0BFF6}" type="parTrans" cxnId="{DD06C839-2BC0-48AC-94CC-5500EA1F8479}">
      <dgm:prSet/>
      <dgm:spPr/>
      <dgm:t>
        <a:bodyPr/>
        <a:lstStyle/>
        <a:p>
          <a:endParaRPr lang="en-US"/>
        </a:p>
      </dgm:t>
    </dgm:pt>
    <dgm:pt modelId="{01CD027E-1861-44B2-872C-1D8C94101934}" type="sibTrans" cxnId="{DD06C839-2BC0-48AC-94CC-5500EA1F8479}">
      <dgm:prSet/>
      <dgm:spPr/>
      <dgm:t>
        <a:bodyPr/>
        <a:lstStyle/>
        <a:p>
          <a:endParaRPr lang="en-US"/>
        </a:p>
      </dgm:t>
    </dgm:pt>
    <dgm:pt modelId="{438CAC60-C356-48E2-9930-BC07AFD714C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Mass transit improvements</a:t>
          </a:r>
        </a:p>
      </dgm:t>
    </dgm:pt>
    <dgm:pt modelId="{DB9D96F9-A2D7-4479-A63B-9CD87498B311}" type="parTrans" cxnId="{E139FCFA-CC64-4164-A800-F2291865944F}">
      <dgm:prSet/>
      <dgm:spPr/>
      <dgm:t>
        <a:bodyPr/>
        <a:lstStyle/>
        <a:p>
          <a:endParaRPr lang="en-US"/>
        </a:p>
      </dgm:t>
    </dgm:pt>
    <dgm:pt modelId="{BA97C4F9-3664-4C46-A855-3F698254E098}" type="sibTrans" cxnId="{E139FCFA-CC64-4164-A800-F2291865944F}">
      <dgm:prSet/>
      <dgm:spPr/>
      <dgm:t>
        <a:bodyPr/>
        <a:lstStyle/>
        <a:p>
          <a:endParaRPr lang="en-US"/>
        </a:p>
      </dgm:t>
    </dgm:pt>
    <dgm:pt modelId="{3FB23D54-52A2-4E0B-A4D9-F691A0A67A49}">
      <dgm:prSet phldrT="[Text]"/>
      <dgm:spPr/>
      <dgm:t>
        <a:bodyPr/>
        <a:lstStyle/>
        <a:p>
          <a:r>
            <a:rPr lang="en-US" dirty="0"/>
            <a:t>Superior urban design and architecture</a:t>
          </a:r>
        </a:p>
      </dgm:t>
    </dgm:pt>
    <dgm:pt modelId="{892ED615-01B5-47E0-9825-BF7FB7A028B7}" type="parTrans" cxnId="{77DCD79D-84BF-4055-A127-9F445F4C957D}">
      <dgm:prSet/>
      <dgm:spPr/>
      <dgm:t>
        <a:bodyPr/>
        <a:lstStyle/>
        <a:p>
          <a:endParaRPr lang="en-US"/>
        </a:p>
      </dgm:t>
    </dgm:pt>
    <dgm:pt modelId="{51C9A293-8440-4525-A3DC-6BDD8519DB67}" type="sibTrans" cxnId="{77DCD79D-84BF-4055-A127-9F445F4C957D}">
      <dgm:prSet/>
      <dgm:spPr/>
      <dgm:t>
        <a:bodyPr/>
        <a:lstStyle/>
        <a:p>
          <a:endParaRPr lang="en-US"/>
        </a:p>
      </dgm:t>
    </dgm:pt>
    <dgm:pt modelId="{250373C4-9EBF-4B9D-96D0-973D35EFCD8A}">
      <dgm:prSet phldrT="[Text]"/>
      <dgm:spPr/>
      <dgm:t>
        <a:bodyPr/>
        <a:lstStyle/>
        <a:p>
          <a:r>
            <a:rPr lang="en-US" dirty="0"/>
            <a:t>Environmental and sustainable benefits</a:t>
          </a:r>
        </a:p>
      </dgm:t>
    </dgm:pt>
    <dgm:pt modelId="{37ADCC6F-643C-4C73-92FD-503247CAA7E2}" type="parTrans" cxnId="{72A9DEC2-D47D-42F8-BA24-24756ACEAFEB}">
      <dgm:prSet/>
      <dgm:spPr/>
      <dgm:t>
        <a:bodyPr/>
        <a:lstStyle/>
        <a:p>
          <a:endParaRPr lang="en-US"/>
        </a:p>
      </dgm:t>
    </dgm:pt>
    <dgm:pt modelId="{33ED2931-2154-4A4A-8FC7-8D9F7CBBE8CB}" type="sibTrans" cxnId="{72A9DEC2-D47D-42F8-BA24-24756ACEAFEB}">
      <dgm:prSet/>
      <dgm:spPr/>
      <dgm:t>
        <a:bodyPr/>
        <a:lstStyle/>
        <a:p>
          <a:endParaRPr lang="en-US"/>
        </a:p>
      </dgm:t>
    </dgm:pt>
    <dgm:pt modelId="{29F6DF01-3127-4CB6-BF4E-7E5021529C1A}" type="pres">
      <dgm:prSet presAssocID="{8F93AF33-F421-4D12-B590-0C8CABE1A6D7}" presName="diagram" presStyleCnt="0">
        <dgm:presLayoutVars>
          <dgm:dir/>
          <dgm:resizeHandles val="exact"/>
        </dgm:presLayoutVars>
      </dgm:prSet>
      <dgm:spPr/>
    </dgm:pt>
    <dgm:pt modelId="{A147BBED-F559-4D5C-82FC-A037876249EB}" type="pres">
      <dgm:prSet presAssocID="{774FCC7A-1DCD-4FB3-B1FC-6C407D8EB36C}" presName="node" presStyleLbl="node1" presStyleIdx="0" presStyleCnt="5">
        <dgm:presLayoutVars>
          <dgm:bulletEnabled val="1"/>
        </dgm:presLayoutVars>
      </dgm:prSet>
      <dgm:spPr/>
    </dgm:pt>
    <dgm:pt modelId="{098D8458-6F2E-4D1C-B686-352E8F89DBD3}" type="pres">
      <dgm:prSet presAssocID="{BEBDF665-1C1A-47FD-9C74-8F9FBEB060DB}" presName="sibTrans" presStyleCnt="0"/>
      <dgm:spPr/>
    </dgm:pt>
    <dgm:pt modelId="{F86D88A5-B323-4F3D-AB59-951D70A6D60B}" type="pres">
      <dgm:prSet presAssocID="{3EF83677-74C7-432D-93C7-B781934B369F}" presName="node" presStyleLbl="node1" presStyleIdx="1" presStyleCnt="5">
        <dgm:presLayoutVars>
          <dgm:bulletEnabled val="1"/>
        </dgm:presLayoutVars>
      </dgm:prSet>
      <dgm:spPr/>
    </dgm:pt>
    <dgm:pt modelId="{E5510BBC-9B44-44ED-89B5-5B76FCF30208}" type="pres">
      <dgm:prSet presAssocID="{01CD027E-1861-44B2-872C-1D8C94101934}" presName="sibTrans" presStyleCnt="0"/>
      <dgm:spPr/>
    </dgm:pt>
    <dgm:pt modelId="{0648EC94-43DA-4DC1-AB63-CDA0D4A1B9F8}" type="pres">
      <dgm:prSet presAssocID="{438CAC60-C356-48E2-9930-BC07AFD714CF}" presName="node" presStyleLbl="node1" presStyleIdx="2" presStyleCnt="5">
        <dgm:presLayoutVars>
          <dgm:bulletEnabled val="1"/>
        </dgm:presLayoutVars>
      </dgm:prSet>
      <dgm:spPr/>
    </dgm:pt>
    <dgm:pt modelId="{9C08AC62-48C8-4F99-A8F6-E00BFD651FE1}" type="pres">
      <dgm:prSet presAssocID="{BA97C4F9-3664-4C46-A855-3F698254E098}" presName="sibTrans" presStyleCnt="0"/>
      <dgm:spPr/>
    </dgm:pt>
    <dgm:pt modelId="{03F8F1B5-3C6B-4553-AF0A-5E2FD1977823}" type="pres">
      <dgm:prSet presAssocID="{3FB23D54-52A2-4E0B-A4D9-F691A0A67A49}" presName="node" presStyleLbl="node1" presStyleIdx="3" presStyleCnt="5">
        <dgm:presLayoutVars>
          <dgm:bulletEnabled val="1"/>
        </dgm:presLayoutVars>
      </dgm:prSet>
      <dgm:spPr/>
    </dgm:pt>
    <dgm:pt modelId="{59D52E3C-A818-4D97-B451-10ADF0516245}" type="pres">
      <dgm:prSet presAssocID="{51C9A293-8440-4525-A3DC-6BDD8519DB67}" presName="sibTrans" presStyleCnt="0"/>
      <dgm:spPr/>
    </dgm:pt>
    <dgm:pt modelId="{A8BF7DE8-1EF4-4F80-9202-8C9A9D2DDCD9}" type="pres">
      <dgm:prSet presAssocID="{250373C4-9EBF-4B9D-96D0-973D35EFCD8A}" presName="node" presStyleLbl="node1" presStyleIdx="4" presStyleCnt="5">
        <dgm:presLayoutVars>
          <dgm:bulletEnabled val="1"/>
        </dgm:presLayoutVars>
      </dgm:prSet>
      <dgm:spPr/>
    </dgm:pt>
  </dgm:ptLst>
  <dgm:cxnLst>
    <dgm:cxn modelId="{44B91F31-DE0D-43BC-8373-B0612B8FB5EC}" srcId="{8F93AF33-F421-4D12-B590-0C8CABE1A6D7}" destId="{774FCC7A-1DCD-4FB3-B1FC-6C407D8EB36C}" srcOrd="0" destOrd="0" parTransId="{A074BF64-CD24-48CD-8972-54F08B5076F5}" sibTransId="{BEBDF665-1C1A-47FD-9C74-8F9FBEB060DB}"/>
    <dgm:cxn modelId="{DD06C839-2BC0-48AC-94CC-5500EA1F8479}" srcId="{8F93AF33-F421-4D12-B590-0C8CABE1A6D7}" destId="{3EF83677-74C7-432D-93C7-B781934B369F}" srcOrd="1" destOrd="0" parTransId="{F327C3BF-BF3F-4EC0-8C26-D4B651C0BFF6}" sibTransId="{01CD027E-1861-44B2-872C-1D8C94101934}"/>
    <dgm:cxn modelId="{2FF4B452-952E-4E24-AD85-D2F32F204399}" type="presOf" srcId="{438CAC60-C356-48E2-9930-BC07AFD714CF}" destId="{0648EC94-43DA-4DC1-AB63-CDA0D4A1B9F8}" srcOrd="0" destOrd="0" presId="urn:microsoft.com/office/officeart/2005/8/layout/default"/>
    <dgm:cxn modelId="{7401398C-EC84-4433-AFD5-5E6892A890F3}" type="presOf" srcId="{774FCC7A-1DCD-4FB3-B1FC-6C407D8EB36C}" destId="{A147BBED-F559-4D5C-82FC-A037876249EB}" srcOrd="0" destOrd="0" presId="urn:microsoft.com/office/officeart/2005/8/layout/default"/>
    <dgm:cxn modelId="{D2A93796-2DE1-4BB0-AD95-5CC32AA70140}" type="presOf" srcId="{3FB23D54-52A2-4E0B-A4D9-F691A0A67A49}" destId="{03F8F1B5-3C6B-4553-AF0A-5E2FD1977823}" srcOrd="0" destOrd="0" presId="urn:microsoft.com/office/officeart/2005/8/layout/default"/>
    <dgm:cxn modelId="{F351CB9D-0576-48CF-9662-6AD9D38BCF69}" type="presOf" srcId="{8F93AF33-F421-4D12-B590-0C8CABE1A6D7}" destId="{29F6DF01-3127-4CB6-BF4E-7E5021529C1A}" srcOrd="0" destOrd="0" presId="urn:microsoft.com/office/officeart/2005/8/layout/default"/>
    <dgm:cxn modelId="{77DCD79D-84BF-4055-A127-9F445F4C957D}" srcId="{8F93AF33-F421-4D12-B590-0C8CABE1A6D7}" destId="{3FB23D54-52A2-4E0B-A4D9-F691A0A67A49}" srcOrd="3" destOrd="0" parTransId="{892ED615-01B5-47E0-9825-BF7FB7A028B7}" sibTransId="{51C9A293-8440-4525-A3DC-6BDD8519DB67}"/>
    <dgm:cxn modelId="{8BB3D4B6-3D6A-4D83-8073-2FB45C4F996F}" type="presOf" srcId="{250373C4-9EBF-4B9D-96D0-973D35EFCD8A}" destId="{A8BF7DE8-1EF4-4F80-9202-8C9A9D2DDCD9}" srcOrd="0" destOrd="0" presId="urn:microsoft.com/office/officeart/2005/8/layout/default"/>
    <dgm:cxn modelId="{72A9DEC2-D47D-42F8-BA24-24756ACEAFEB}" srcId="{8F93AF33-F421-4D12-B590-0C8CABE1A6D7}" destId="{250373C4-9EBF-4B9D-96D0-973D35EFCD8A}" srcOrd="4" destOrd="0" parTransId="{37ADCC6F-643C-4C73-92FD-503247CAA7E2}" sibTransId="{33ED2931-2154-4A4A-8FC7-8D9F7CBBE8CB}"/>
    <dgm:cxn modelId="{8A85EFEB-9BA0-4273-9E13-F0D2F9F91895}" type="presOf" srcId="{3EF83677-74C7-432D-93C7-B781934B369F}" destId="{F86D88A5-B323-4F3D-AB59-951D70A6D60B}" srcOrd="0" destOrd="0" presId="urn:microsoft.com/office/officeart/2005/8/layout/default"/>
    <dgm:cxn modelId="{E139FCFA-CC64-4164-A800-F2291865944F}" srcId="{8F93AF33-F421-4D12-B590-0C8CABE1A6D7}" destId="{438CAC60-C356-48E2-9930-BC07AFD714CF}" srcOrd="2" destOrd="0" parTransId="{DB9D96F9-A2D7-4479-A63B-9CD87498B311}" sibTransId="{BA97C4F9-3664-4C46-A855-3F698254E098}"/>
    <dgm:cxn modelId="{44D7213C-354F-4E91-A02A-6A930F74DFDB}" type="presParOf" srcId="{29F6DF01-3127-4CB6-BF4E-7E5021529C1A}" destId="{A147BBED-F559-4D5C-82FC-A037876249EB}" srcOrd="0" destOrd="0" presId="urn:microsoft.com/office/officeart/2005/8/layout/default"/>
    <dgm:cxn modelId="{383E9C16-8DF6-431E-ABCB-A95B98CC4333}" type="presParOf" srcId="{29F6DF01-3127-4CB6-BF4E-7E5021529C1A}" destId="{098D8458-6F2E-4D1C-B686-352E8F89DBD3}" srcOrd="1" destOrd="0" presId="urn:microsoft.com/office/officeart/2005/8/layout/default"/>
    <dgm:cxn modelId="{DF7A9C1E-0A90-4A48-AA85-ED122689B0C7}" type="presParOf" srcId="{29F6DF01-3127-4CB6-BF4E-7E5021529C1A}" destId="{F86D88A5-B323-4F3D-AB59-951D70A6D60B}" srcOrd="2" destOrd="0" presId="urn:microsoft.com/office/officeart/2005/8/layout/default"/>
    <dgm:cxn modelId="{CB20473A-12F0-4FA3-91E5-A24905193B0E}" type="presParOf" srcId="{29F6DF01-3127-4CB6-BF4E-7E5021529C1A}" destId="{E5510BBC-9B44-44ED-89B5-5B76FCF30208}" srcOrd="3" destOrd="0" presId="urn:microsoft.com/office/officeart/2005/8/layout/default"/>
    <dgm:cxn modelId="{0990860C-2462-414B-A01C-16393B2A6377}" type="presParOf" srcId="{29F6DF01-3127-4CB6-BF4E-7E5021529C1A}" destId="{0648EC94-43DA-4DC1-AB63-CDA0D4A1B9F8}" srcOrd="4" destOrd="0" presId="urn:microsoft.com/office/officeart/2005/8/layout/default"/>
    <dgm:cxn modelId="{BF672EA5-A6F6-4AE6-B11E-78830BD0763B}" type="presParOf" srcId="{29F6DF01-3127-4CB6-BF4E-7E5021529C1A}" destId="{9C08AC62-48C8-4F99-A8F6-E00BFD651FE1}" srcOrd="5" destOrd="0" presId="urn:microsoft.com/office/officeart/2005/8/layout/default"/>
    <dgm:cxn modelId="{BFF7F0B8-F266-4F2B-8DA4-AE3D93E55CE7}" type="presParOf" srcId="{29F6DF01-3127-4CB6-BF4E-7E5021529C1A}" destId="{03F8F1B5-3C6B-4553-AF0A-5E2FD1977823}" srcOrd="6" destOrd="0" presId="urn:microsoft.com/office/officeart/2005/8/layout/default"/>
    <dgm:cxn modelId="{D1333EC4-570E-4158-BE47-6FD95F0450A2}" type="presParOf" srcId="{29F6DF01-3127-4CB6-BF4E-7E5021529C1A}" destId="{59D52E3C-A818-4D97-B451-10ADF0516245}" srcOrd="7" destOrd="0" presId="urn:microsoft.com/office/officeart/2005/8/layout/default"/>
    <dgm:cxn modelId="{33813461-004D-47F5-BEB2-D294B68DBD08}" type="presParOf" srcId="{29F6DF01-3127-4CB6-BF4E-7E5021529C1A}" destId="{A8BF7DE8-1EF4-4F80-9202-8C9A9D2DDC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D2920-615A-4DCC-AA9C-D54B2F130981}">
      <dsp:nvSpPr>
        <dsp:cNvPr id="0" name=""/>
        <dsp:cNvSpPr/>
      </dsp:nvSpPr>
      <dsp:spPr>
        <a:xfrm>
          <a:off x="4140" y="431066"/>
          <a:ext cx="2489854" cy="733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Office of Planning</a:t>
          </a:r>
        </a:p>
      </dsp:txBody>
      <dsp:txXfrm>
        <a:off x="4140" y="431066"/>
        <a:ext cx="2489854" cy="733478"/>
      </dsp:txXfrm>
    </dsp:sp>
    <dsp:sp modelId="{A7A6D30E-E744-4148-AE10-1C433F0E659A}">
      <dsp:nvSpPr>
        <dsp:cNvPr id="0" name=""/>
        <dsp:cNvSpPr/>
      </dsp:nvSpPr>
      <dsp:spPr>
        <a:xfrm>
          <a:off x="4140" y="1164544"/>
          <a:ext cx="2489854" cy="22508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Propose amendments to the Comprehensive Plan; provide recommendations on BZA and ZC cases</a:t>
          </a:r>
        </a:p>
      </dsp:txBody>
      <dsp:txXfrm>
        <a:off x="4140" y="1164544"/>
        <a:ext cx="2489854" cy="2250899"/>
      </dsp:txXfrm>
    </dsp:sp>
    <dsp:sp modelId="{234DE48C-F8D8-4D49-98C0-60E9444383D4}">
      <dsp:nvSpPr>
        <dsp:cNvPr id="0" name=""/>
        <dsp:cNvSpPr/>
      </dsp:nvSpPr>
      <dsp:spPr>
        <a:xfrm>
          <a:off x="2842575" y="431066"/>
          <a:ext cx="2489854" cy="7334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Zoning Administrator (DCRA)</a:t>
          </a:r>
        </a:p>
      </dsp:txBody>
      <dsp:txXfrm>
        <a:off x="2842575" y="431066"/>
        <a:ext cx="2489854" cy="733478"/>
      </dsp:txXfrm>
    </dsp:sp>
    <dsp:sp modelId="{B3C2DE7F-A3D9-4DAC-AF28-EB6D2A0C873C}">
      <dsp:nvSpPr>
        <dsp:cNvPr id="0" name=""/>
        <dsp:cNvSpPr/>
      </dsp:nvSpPr>
      <dsp:spPr>
        <a:xfrm>
          <a:off x="2842575" y="1164544"/>
          <a:ext cx="2489854" cy="22508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 proposed development for zoning compliance; enforce BZA and ZC orders</a:t>
          </a:r>
        </a:p>
      </dsp:txBody>
      <dsp:txXfrm>
        <a:off x="2842575" y="1164544"/>
        <a:ext cx="2489854" cy="2250899"/>
      </dsp:txXfrm>
    </dsp:sp>
    <dsp:sp modelId="{ADC52DAF-3A3B-4888-A32F-D6D860EBCA37}">
      <dsp:nvSpPr>
        <dsp:cNvPr id="0" name=""/>
        <dsp:cNvSpPr/>
      </dsp:nvSpPr>
      <dsp:spPr>
        <a:xfrm>
          <a:off x="5681009" y="431066"/>
          <a:ext cx="2489854" cy="7334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ANCs &amp; Neighbors</a:t>
          </a:r>
        </a:p>
      </dsp:txBody>
      <dsp:txXfrm>
        <a:off x="5681009" y="431066"/>
        <a:ext cx="2489854" cy="733478"/>
      </dsp:txXfrm>
    </dsp:sp>
    <dsp:sp modelId="{5B6B4AF7-D322-4826-AD82-D216D43CBCEB}">
      <dsp:nvSpPr>
        <dsp:cNvPr id="0" name=""/>
        <dsp:cNvSpPr/>
      </dsp:nvSpPr>
      <dsp:spPr>
        <a:xfrm>
          <a:off x="5681009" y="1164544"/>
          <a:ext cx="2489854" cy="22508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input to the BZA and ZC on potential impacts of development applications</a:t>
          </a:r>
        </a:p>
      </dsp:txBody>
      <dsp:txXfrm>
        <a:off x="5681009" y="1164544"/>
        <a:ext cx="2489854" cy="2250899"/>
      </dsp:txXfrm>
    </dsp:sp>
    <dsp:sp modelId="{3D6C665A-182E-4593-911C-BE8619755C65}">
      <dsp:nvSpPr>
        <dsp:cNvPr id="0" name=""/>
        <dsp:cNvSpPr/>
      </dsp:nvSpPr>
      <dsp:spPr>
        <a:xfrm>
          <a:off x="8519444" y="431066"/>
          <a:ext cx="2489854" cy="7334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DDOT</a:t>
          </a:r>
        </a:p>
      </dsp:txBody>
      <dsp:txXfrm>
        <a:off x="8519444" y="431066"/>
        <a:ext cx="2489854" cy="733478"/>
      </dsp:txXfrm>
    </dsp:sp>
    <dsp:sp modelId="{D19763DE-CE47-4142-BBAB-57E37B477751}">
      <dsp:nvSpPr>
        <dsp:cNvPr id="0" name=""/>
        <dsp:cNvSpPr/>
      </dsp:nvSpPr>
      <dsp:spPr>
        <a:xfrm>
          <a:off x="8519444" y="1164544"/>
          <a:ext cx="2489854" cy="22508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Provide input to BZA and ZC on transportation-related impacts of development applications</a:t>
          </a:r>
        </a:p>
      </dsp:txBody>
      <dsp:txXfrm>
        <a:off x="8519444" y="1164544"/>
        <a:ext cx="2489854" cy="2250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BA811-8F9A-4D7F-90F9-CC3D5A65ACB6}">
      <dsp:nvSpPr>
        <dsp:cNvPr id="0" name=""/>
        <dsp:cNvSpPr/>
      </dsp:nvSpPr>
      <dsp:spPr>
        <a:xfrm>
          <a:off x="46" y="3627"/>
          <a:ext cx="4483530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Rulemaking</a:t>
          </a:r>
        </a:p>
      </dsp:txBody>
      <dsp:txXfrm>
        <a:off x="46" y="3627"/>
        <a:ext cx="4483530" cy="691200"/>
      </dsp:txXfrm>
    </dsp:sp>
    <dsp:sp modelId="{2A2C0A9B-31B0-45B5-9724-5AFD3E45D303}">
      <dsp:nvSpPr>
        <dsp:cNvPr id="0" name=""/>
        <dsp:cNvSpPr/>
      </dsp:nvSpPr>
      <dsp:spPr>
        <a:xfrm>
          <a:off x="46" y="694827"/>
          <a:ext cx="4483530" cy="18117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Quasi-legislative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Broader policy issues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Notice &amp; comment procedures</a:t>
          </a:r>
        </a:p>
      </dsp:txBody>
      <dsp:txXfrm>
        <a:off x="46" y="694827"/>
        <a:ext cx="4483530" cy="1811700"/>
      </dsp:txXfrm>
    </dsp:sp>
    <dsp:sp modelId="{8758F782-0435-4D87-AE76-4F630E6CE62A}">
      <dsp:nvSpPr>
        <dsp:cNvPr id="0" name=""/>
        <dsp:cNvSpPr/>
      </dsp:nvSpPr>
      <dsp:spPr>
        <a:xfrm>
          <a:off x="5111272" y="3627"/>
          <a:ext cx="4483530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Contested Case</a:t>
          </a:r>
        </a:p>
      </dsp:txBody>
      <dsp:txXfrm>
        <a:off x="5111272" y="3627"/>
        <a:ext cx="4483530" cy="691200"/>
      </dsp:txXfrm>
    </dsp:sp>
    <dsp:sp modelId="{70DED7F6-0938-4018-ACE7-3C65B3B9B6BF}">
      <dsp:nvSpPr>
        <dsp:cNvPr id="0" name=""/>
        <dsp:cNvSpPr/>
      </dsp:nvSpPr>
      <dsp:spPr>
        <a:xfrm>
          <a:off x="5111272" y="694827"/>
          <a:ext cx="4483530" cy="18117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Quasi-judicial function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Specific parties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Applicant has the burden of proof</a:t>
          </a:r>
        </a:p>
      </dsp:txBody>
      <dsp:txXfrm>
        <a:off x="5111272" y="694827"/>
        <a:ext cx="4483530" cy="1811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7BBED-F559-4D5C-82FC-A037876249EB}">
      <dsp:nvSpPr>
        <dsp:cNvPr id="0" name=""/>
        <dsp:cNvSpPr/>
      </dsp:nvSpPr>
      <dsp:spPr>
        <a:xfrm>
          <a:off x="0" y="115941"/>
          <a:ext cx="1863979" cy="11183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Affordable housing</a:t>
          </a:r>
        </a:p>
      </dsp:txBody>
      <dsp:txXfrm>
        <a:off x="0" y="115941"/>
        <a:ext cx="1863979" cy="1118387"/>
      </dsp:txXfrm>
    </dsp:sp>
    <dsp:sp modelId="{F86D88A5-B323-4F3D-AB59-951D70A6D60B}">
      <dsp:nvSpPr>
        <dsp:cNvPr id="0" name=""/>
        <dsp:cNvSpPr/>
      </dsp:nvSpPr>
      <dsp:spPr>
        <a:xfrm>
          <a:off x="2050378" y="115941"/>
          <a:ext cx="1863979" cy="11183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Employment and training opportunities</a:t>
          </a:r>
        </a:p>
      </dsp:txBody>
      <dsp:txXfrm>
        <a:off x="2050378" y="115941"/>
        <a:ext cx="1863979" cy="1118387"/>
      </dsp:txXfrm>
    </dsp:sp>
    <dsp:sp modelId="{0648EC94-43DA-4DC1-AB63-CDA0D4A1B9F8}">
      <dsp:nvSpPr>
        <dsp:cNvPr id="0" name=""/>
        <dsp:cNvSpPr/>
      </dsp:nvSpPr>
      <dsp:spPr>
        <a:xfrm>
          <a:off x="4100756" y="115941"/>
          <a:ext cx="1863979" cy="11183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Mass transit improvements</a:t>
          </a:r>
        </a:p>
      </dsp:txBody>
      <dsp:txXfrm>
        <a:off x="4100756" y="115941"/>
        <a:ext cx="1863979" cy="1118387"/>
      </dsp:txXfrm>
    </dsp:sp>
    <dsp:sp modelId="{03F8F1B5-3C6B-4553-AF0A-5E2FD1977823}">
      <dsp:nvSpPr>
        <dsp:cNvPr id="0" name=""/>
        <dsp:cNvSpPr/>
      </dsp:nvSpPr>
      <dsp:spPr>
        <a:xfrm>
          <a:off x="1025189" y="1420727"/>
          <a:ext cx="1863979" cy="11183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Superior urban design and architecture</a:t>
          </a:r>
        </a:p>
      </dsp:txBody>
      <dsp:txXfrm>
        <a:off x="1025189" y="1420727"/>
        <a:ext cx="1863979" cy="1118387"/>
      </dsp:txXfrm>
    </dsp:sp>
    <dsp:sp modelId="{A8BF7DE8-1EF4-4F80-9202-8C9A9D2DDCD9}">
      <dsp:nvSpPr>
        <dsp:cNvPr id="0" name=""/>
        <dsp:cNvSpPr/>
      </dsp:nvSpPr>
      <dsp:spPr>
        <a:xfrm>
          <a:off x="3075567" y="1420727"/>
          <a:ext cx="1863979" cy="11183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Environmental and sustainable benefits</a:t>
          </a:r>
        </a:p>
      </dsp:txBody>
      <dsp:txXfrm>
        <a:off x="3075567" y="1420727"/>
        <a:ext cx="1863979" cy="111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AD0AC-9A51-42B3-B157-AF77BC59AF3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ADE9-2C98-4759-A076-A3FA8EE0B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1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AC01-1ADF-44DC-8A97-A2CCEB19E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EDA52-AECD-4A45-99CB-27FC4F47A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50042-4607-4782-80C0-7E4516B4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37AA-0509-44E9-A0E2-B0B337A301E8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3B66E-121E-4FCD-9166-D0E2C254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D0D1B-C462-4346-8D4D-93A3FB66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A1E0-9B99-449B-A66D-C1A63775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DB4A5-049D-4628-8D27-3F47EEC10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EAE1-6967-44CE-B846-A148C880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97BE-AA98-49C6-8037-37F81703CD2F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17B4C-7E52-4148-90EE-DE19A2E7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D702-E7C0-448A-8B72-7449D60E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5D2EC-C15E-4827-BDCA-487D8B5A2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40B0A-7A5A-46FA-ACF3-42AA26EC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B0E3-5978-4EE2-868D-185FFA92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A8F0-98D9-47D8-A093-EB8E39A92576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A2EB1-62C6-44D4-95EA-D200EB21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F237-19AA-4CBB-B77C-DDC38D08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B2C3-9186-425D-B12C-0A1D8B4B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6F5F-4634-46BF-825A-ECA71471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1EFD0-283B-4CF5-B56A-3D37363F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928E-402D-4B28-B44C-C19C9DB0F170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1DD21-78A5-43B1-A821-EA29E491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040E-1602-491C-8349-109CF11E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A5AB-C190-47F6-901A-1133D8B3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F2E5D-62ED-42FD-BEB7-A88BAB74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546FE-DB94-4BB4-8433-7E985043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3B16-BCC7-4F69-AAE0-B042F1DEF932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E2FBF-0F5D-499B-A4FD-3473FBA1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3111-AD5D-4E55-8785-811EFE8E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4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CB11-CD8D-4DB3-A8CC-9305C2B2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4BEE-4154-4B80-8ED9-D4AF2E8AB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E617E-5C59-49B5-880D-523E76DD7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5A7AF-B671-4CE7-9298-FE23FF75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8BA6-8D55-4E71-88A7-82B5D2C586F4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4E5F3-C324-4043-88F2-94E3049A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76F4-11A9-4D1E-AC77-F52303E8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1102-FB76-4FDB-84DD-ACD24114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4ECA-363C-4B30-BCB5-ED5CA66E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4DD78-A4BE-473B-962A-C5B6673F9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DB95E-644F-4132-BC3D-E4CA88072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C053B-35B4-4D51-AFCC-AEAC4B463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8FFCB-F9C3-401C-9E31-E438B7F2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9EA3-9A97-4B97-B578-0781A3429716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00661-5511-43A3-BBA8-D8E03D4E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02A8C-6AC7-4F8B-A02D-980BDF29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DAC8-411B-48EE-BA70-FEF9AEEC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C2217-D65D-4DE0-822A-11B595C3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6D88-D7AC-407D-BA65-BF84573A71EB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98899-BE43-4D81-9D1C-21D8AA57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5AABC-5FC8-440B-B9C1-0521B54F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99E66-E239-4786-A042-AC23B245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29B6-5E8F-4349-AFCC-7F4330CA8B89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ACCE0-F5D0-4EFF-B3DE-1DF56DF6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7B76A-59FC-4110-AD8E-7377DECD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4744-7E95-4B29-BA25-A3CDFF97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3ECE-740C-4A87-9582-66FB1AC9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67374-9487-4ACF-B84E-EACF48C6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3BECA-39CF-4EFB-9BB1-6B4F645E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295E-18A0-4EF8-B07A-1C219EB41698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F19C8-87B6-4465-8A45-CD68C4C2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AF2AD-E136-4C69-A600-E95841B6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7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7133-7CE7-4AE7-B050-50B658DC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21666-C68A-4627-9B88-6AE63A3A3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F7DC-A0F4-4AF9-B6FB-C2274BEC9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D0B8C-53D7-4629-99F8-16AC060E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1C7F-A0B0-44DC-9027-376B43CDA352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F36B-59C5-4D3F-89BB-E82F3AB4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CB84E-3BC5-490C-B5AD-61A5EE73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B663A-2033-475C-B22E-04237C6A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DDA07-CACF-4E8D-AFA1-73CB2066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59FAA-9B8B-435E-9064-645E3E6DE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BE4B-A523-4195-A88A-FC909CA00A46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8FB3-FD50-4DFF-8BB1-CCC81C6E9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5A0E-5EFD-45EE-A726-9D465226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C326A-C798-47D5-89FB-7A2EE9ED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coz.dc.gov/service/interactive-zoning-information-syste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coz.dc.gov/Login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mailto:zcsubmissions@dc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coz.dc.gov/service/sign-testif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lison.myers@dc.go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lifford.moy@dc.gov" TargetMode="External"/><Relationship Id="rId4" Type="http://schemas.openxmlformats.org/officeDocument/2006/relationships/hyperlink" Target="mailto:sharon.schellin@d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65F8509-9585-4C63-AB27-9650D7684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EC44F-51B0-481D-8524-FC48ED989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ZONING 101</a:t>
            </a:r>
            <a:b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dirty="0"/>
              <a:t>for ANC 5B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AB880-0EB3-4B3D-997C-6C87E66F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70" y="4957909"/>
            <a:ext cx="10261600" cy="1244928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D.C. Office of Zoning  </a:t>
            </a:r>
          </a:p>
          <a:p>
            <a:pPr algn="l"/>
            <a:r>
              <a:rPr lang="en-US" sz="3200" dirty="0"/>
              <a:t>May 2021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964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32656" r="-1" b="6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ZC CASES</a:t>
            </a:r>
            <a:endParaRPr lang="en-US" sz="6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91B30-EEC3-4F97-948F-4F03A2BC2EEA}"/>
              </a:ext>
            </a:extLst>
          </p:cNvPr>
          <p:cNvSpPr txBox="1"/>
          <p:nvPr/>
        </p:nvSpPr>
        <p:spPr>
          <a:xfrm>
            <a:off x="1451015" y="4287795"/>
            <a:ext cx="1991734" cy="2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6DBDF-C169-4C38-9406-4B9DBEEFD088}"/>
              </a:ext>
            </a:extLst>
          </p:cNvPr>
          <p:cNvSpPr txBox="1"/>
          <p:nvPr/>
        </p:nvSpPr>
        <p:spPr>
          <a:xfrm>
            <a:off x="993815" y="1690688"/>
            <a:ext cx="102228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ea typeface="Kozuka Gothic Pro H" panose="020B0800000000000000" pitchFamily="34" charset="-128"/>
              </a:rPr>
              <a:t>Planned Unit Developments (PUDs):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Kozuka Gothic Pro L" panose="020B0200000000000000" pitchFamily="34" charset="-128"/>
              </a:rPr>
              <a:t>Review process for larger developments to ensure high quality development and public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Kozuka Gothic Pro L" panose="020B0200000000000000" pitchFamily="34" charset="-128"/>
              </a:rPr>
              <a:t>In exchange for zoning flexibility, the Applicant must provide </a:t>
            </a:r>
            <a:r>
              <a:rPr lang="en-US" sz="2400" b="1" dirty="0">
                <a:ea typeface="Kozuka Gothic Pro L" panose="020B0200000000000000" pitchFamily="34" charset="-128"/>
              </a:rPr>
              <a:t>benefits and amenities</a:t>
            </a:r>
            <a:r>
              <a:rPr lang="en-US" sz="2400" dirty="0">
                <a:ea typeface="Kozuka Gothic Pro L" panose="020B0200000000000000" pitchFamily="34" charset="-128"/>
              </a:rPr>
              <a:t> to the community as part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benefit categories can be found in Subtitle X § 305 and include categories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863B956-936A-4619-84F4-8F08EECD7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96368"/>
              </p:ext>
            </p:extLst>
          </p:nvPr>
        </p:nvGraphicFramePr>
        <p:xfrm>
          <a:off x="4181810" y="4066418"/>
          <a:ext cx="5964736" cy="265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90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32656" r="-1" b="6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ZC CASES</a:t>
            </a:r>
            <a:endParaRPr lang="en-US" sz="6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91B30-EEC3-4F97-948F-4F03A2BC2EEA}"/>
              </a:ext>
            </a:extLst>
          </p:cNvPr>
          <p:cNvSpPr txBox="1"/>
          <p:nvPr/>
        </p:nvSpPr>
        <p:spPr>
          <a:xfrm>
            <a:off x="1451015" y="4287795"/>
            <a:ext cx="1991734" cy="2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6DBDF-C169-4C38-9406-4B9DBEEFD088}"/>
              </a:ext>
            </a:extLst>
          </p:cNvPr>
          <p:cNvSpPr txBox="1"/>
          <p:nvPr/>
        </p:nvSpPr>
        <p:spPr>
          <a:xfrm>
            <a:off x="993815" y="1690688"/>
            <a:ext cx="102228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ea typeface="Kozuka Gothic Pro H" panose="020B0800000000000000" pitchFamily="34" charset="-128"/>
              </a:rPr>
              <a:t>Planned Unit Developments (PUDs): </a:t>
            </a:r>
          </a:p>
          <a:p>
            <a:r>
              <a:rPr lang="en-US" sz="2400" dirty="0">
                <a:ea typeface="Kozuka Gothic Pro L" panose="020B0200000000000000" pitchFamily="34" charset="-128"/>
              </a:rPr>
              <a:t>The Zoning Commission shall find that the proposed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a typeface="Kozuka Gothic Pro L" panose="020B02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Kozuka Gothic Pro L" panose="020B0200000000000000" pitchFamily="34" charset="-128"/>
              </a:rPr>
              <a:t>Is </a:t>
            </a:r>
            <a:r>
              <a:rPr lang="en-US" sz="2400" b="1" dirty="0">
                <a:ea typeface="Kozuka Gothic Pro L" panose="020B0200000000000000" pitchFamily="34" charset="-128"/>
              </a:rPr>
              <a:t>not inconsistent with the Comprehensive Plan </a:t>
            </a:r>
            <a:r>
              <a:rPr lang="en-US" sz="2400" dirty="0">
                <a:ea typeface="Kozuka Gothic Pro L" panose="020B0200000000000000" pitchFamily="34" charset="-128"/>
              </a:rPr>
              <a:t>(or other adopted public policies and active programs)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ea typeface="Kozuka Gothic Pro L" panose="020B02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Kozuka Gothic Pro L" panose="020B0200000000000000" pitchFamily="34" charset="-128"/>
              </a:rPr>
              <a:t>Does </a:t>
            </a:r>
            <a:r>
              <a:rPr lang="en-US" sz="2400" b="1" dirty="0">
                <a:ea typeface="Kozuka Gothic Pro L" panose="020B0200000000000000" pitchFamily="34" charset="-128"/>
              </a:rPr>
              <a:t>not result in unacceptable project impacts </a:t>
            </a:r>
            <a:r>
              <a:rPr lang="en-US" sz="2400" dirty="0">
                <a:ea typeface="Kozuka Gothic Pro L" panose="020B0200000000000000" pitchFamily="34" charset="-128"/>
              </a:rPr>
              <a:t>on the surrounding area (must be either favorable, capable of being mitigated, or acceptable given the quality of public benefits in the project)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ea typeface="Kozuka Gothic Pro L" panose="020B0200000000000000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Kozuka Gothic Pro L" panose="020B0200000000000000" pitchFamily="34" charset="-128"/>
              </a:rPr>
              <a:t>Includes </a:t>
            </a:r>
            <a:r>
              <a:rPr lang="en-US" sz="2400" b="1" dirty="0">
                <a:ea typeface="Kozuka Gothic Pro L" panose="020B0200000000000000" pitchFamily="34" charset="-128"/>
              </a:rPr>
              <a:t>specific public benefits and project amenities </a:t>
            </a:r>
            <a:r>
              <a:rPr lang="en-US" sz="2400" dirty="0">
                <a:ea typeface="Kozuka Gothic Pro L" panose="020B0200000000000000" pitchFamily="34" charset="-128"/>
              </a:rPr>
              <a:t>of the proposed development that are not inconsistent with the Comprehensive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7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B7F70C8-0A8E-4282-BA1E-04A2C62BC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b="118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63BFD-40CD-4425-8935-3CE4D67FE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53507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Participation in Zoning Cases</a:t>
            </a:r>
          </a:p>
        </p:txBody>
      </p:sp>
    </p:spTree>
    <p:extLst>
      <p:ext uri="{BB962C8B-B14F-4D97-AF65-F5344CB8AC3E}">
        <p14:creationId xmlns:p14="http://schemas.microsoft.com/office/powerpoint/2010/main" val="1242714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B7F70C8-0A8E-4282-BA1E-04A2C62BC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b="118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63BFD-40CD-4425-8935-3CE4D67FE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30" y="380145"/>
            <a:ext cx="10682270" cy="1150704"/>
          </a:xfrm>
        </p:spPr>
        <p:txBody>
          <a:bodyPr>
            <a:noAutofit/>
          </a:bodyPr>
          <a:lstStyle/>
          <a:p>
            <a:pPr algn="l"/>
            <a:r>
              <a:rPr lang="en-US" sz="7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RESEARCH </a:t>
            </a:r>
            <a:r>
              <a:rPr lang="en-US" sz="7500" b="1" dirty="0"/>
              <a:t>A CASE </a:t>
            </a:r>
            <a:endParaRPr lang="en-US" sz="7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1DBED-F57C-45E7-A8DD-C9F6DC704F1C}"/>
              </a:ext>
            </a:extLst>
          </p:cNvPr>
          <p:cNvSpPr txBox="1"/>
          <p:nvPr/>
        </p:nvSpPr>
        <p:spPr>
          <a:xfrm>
            <a:off x="760288" y="1910984"/>
            <a:ext cx="93895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b="1" dirty="0"/>
              <a:t>Interactive Zoning Information System (IZIS): </a:t>
            </a:r>
            <a:r>
              <a:rPr lang="en-US" sz="2500" dirty="0">
                <a:hlinkClick r:id="rId3"/>
              </a:rPr>
              <a:t>https://dcoz.dc.gov/service/interactive-zoning-information-system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0A43BD-C33F-458F-8D41-69C033C6A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6" y="3229377"/>
            <a:ext cx="11298227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B7F70C8-0A8E-4282-BA1E-04A2C62BC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b="118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63BFD-40CD-4425-8935-3CE4D67FE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30" y="380145"/>
            <a:ext cx="10682270" cy="1150704"/>
          </a:xfrm>
        </p:spPr>
        <p:txBody>
          <a:bodyPr>
            <a:noAutofit/>
          </a:bodyPr>
          <a:lstStyle/>
          <a:p>
            <a:pPr algn="l"/>
            <a:r>
              <a:rPr lang="en-US" sz="7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COMMENT ON </a:t>
            </a:r>
            <a:r>
              <a:rPr lang="en-US" sz="7500" b="1" dirty="0"/>
              <a:t>A CASE </a:t>
            </a:r>
            <a:endParaRPr lang="en-US" sz="7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1DBED-F57C-45E7-A8DD-C9F6DC704F1C}"/>
              </a:ext>
            </a:extLst>
          </p:cNvPr>
          <p:cNvSpPr txBox="1"/>
          <p:nvPr/>
        </p:nvSpPr>
        <p:spPr>
          <a:xfrm>
            <a:off x="760288" y="1910984"/>
            <a:ext cx="104665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Written comments can be: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Uploaded to the case record via IZIS: </a:t>
            </a:r>
            <a:r>
              <a:rPr lang="en-US" sz="2500" dirty="0">
                <a:hlinkClick r:id="rId3"/>
              </a:rPr>
              <a:t>https://app.dcoz.dc.gov/Login.aspx</a:t>
            </a:r>
            <a:endParaRPr lang="en-US" sz="25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/>
              <a:t>Emailed to </a:t>
            </a:r>
            <a:r>
              <a:rPr lang="en-US" sz="2500" dirty="0">
                <a:hlinkClick r:id="rId4"/>
              </a:rPr>
              <a:t>zcsubmissions@dc.gov</a:t>
            </a:r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b="1" u="sng" dirty="0"/>
              <a:t>Deadline</a:t>
            </a:r>
            <a:r>
              <a:rPr lang="en-US" sz="2500" b="1" dirty="0"/>
              <a:t>: </a:t>
            </a:r>
            <a:r>
              <a:rPr lang="en-US" sz="2500" dirty="0"/>
              <a:t>24 hours before the start of the hearing on the case</a:t>
            </a:r>
          </a:p>
          <a:p>
            <a:endParaRPr lang="en-US" sz="2500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625C80-C215-4EDF-929C-C7224F3FB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1" y="3820797"/>
            <a:ext cx="7750617" cy="278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939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B7F70C8-0A8E-4282-BA1E-04A2C62BC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5" b="118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63BFD-40CD-4425-8935-3CE4D67FE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30" y="380145"/>
            <a:ext cx="10682270" cy="1150704"/>
          </a:xfrm>
        </p:spPr>
        <p:txBody>
          <a:bodyPr>
            <a:noAutofit/>
          </a:bodyPr>
          <a:lstStyle/>
          <a:p>
            <a:pPr algn="l"/>
            <a:r>
              <a:rPr lang="en-US" sz="7500" b="1" dirty="0"/>
              <a:t>PARTICIPATE IN A </a:t>
            </a:r>
            <a:r>
              <a:rPr lang="en-US" sz="7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HEARING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1DBED-F57C-45E7-A8DD-C9F6DC704F1C}"/>
              </a:ext>
            </a:extLst>
          </p:cNvPr>
          <p:cNvSpPr txBox="1"/>
          <p:nvPr/>
        </p:nvSpPr>
        <p:spPr>
          <a:xfrm>
            <a:off x="272275" y="1967763"/>
            <a:ext cx="75545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a contested case, the ZC and BZA take testimony from the Applicant, OP, and any parties to the case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Affected ANC(s) are parties and may present testimony and cross-examine other parties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all cases, the public may provide testimony (3 minutes </a:t>
            </a:r>
            <a:r>
              <a:rPr lang="en-US" sz="3200"/>
              <a:t>for individuals)</a:t>
            </a:r>
            <a:endParaRPr lang="en-US" sz="3200" dirty="0"/>
          </a:p>
        </p:txBody>
      </p:sp>
      <p:pic>
        <p:nvPicPr>
          <p:cNvPr id="8" name="Picture 7" descr="A screenshot of a zoning hearing being broadcast live on YouTube">
            <a:extLst>
              <a:ext uri="{FF2B5EF4-FFF2-40B4-BE49-F238E27FC236}">
                <a16:creationId xmlns:a16="http://schemas.microsoft.com/office/drawing/2014/main" id="{86A4D086-0B21-4E80-A902-A04391872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2764"/>
          <a:stretch/>
        </p:blipFill>
        <p:spPr>
          <a:xfrm>
            <a:off x="7732710" y="2712626"/>
            <a:ext cx="3780430" cy="279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318AA-BA5C-4916-AF6F-F45F5D033B09}"/>
              </a:ext>
            </a:extLst>
          </p:cNvPr>
          <p:cNvSpPr txBox="1"/>
          <p:nvPr/>
        </p:nvSpPr>
        <p:spPr>
          <a:xfrm>
            <a:off x="381286" y="5944106"/>
            <a:ext cx="10500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NOTE:  </a:t>
            </a:r>
            <a:r>
              <a:rPr lang="en-US" sz="2400" dirty="0"/>
              <a:t>When the ZC or BZA hold a meeting, it is to deliberate on and decide cases.  No public testimony is taken at that time.</a:t>
            </a:r>
          </a:p>
        </p:txBody>
      </p:sp>
    </p:spTree>
    <p:extLst>
      <p:ext uri="{BB962C8B-B14F-4D97-AF65-F5344CB8AC3E}">
        <p14:creationId xmlns:p14="http://schemas.microsoft.com/office/powerpoint/2010/main" val="388654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DDFF02A-5DBD-4774-B14E-BA3E445B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16F7D-1E9D-4E57-835C-06D70A4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36525"/>
            <a:ext cx="10389870" cy="13892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/>
              <a:t>VIRTUAL</a:t>
            </a:r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HEARINGS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86D26-6D00-4AAB-9249-68BD2B87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2C326A-C798-47D5-89FB-7A2EE9ED243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E05D7-07C7-485E-B752-4D67CC4BC22A}"/>
              </a:ext>
            </a:extLst>
          </p:cNvPr>
          <p:cNvSpPr txBox="1"/>
          <p:nvPr/>
        </p:nvSpPr>
        <p:spPr>
          <a:xfrm>
            <a:off x="838200" y="1863090"/>
            <a:ext cx="10509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HOW TO WATCH OR LISTEN</a:t>
            </a:r>
          </a:p>
          <a:p>
            <a:r>
              <a:rPr lang="en-US" sz="3500" dirty="0"/>
              <a:t>- Watch live via </a:t>
            </a:r>
            <a:r>
              <a:rPr lang="en-US" sz="3500" dirty="0" err="1"/>
              <a:t>Webex</a:t>
            </a:r>
            <a:r>
              <a:rPr lang="en-US" sz="3500" dirty="0"/>
              <a:t>, YouTube; listen via phone</a:t>
            </a:r>
          </a:p>
          <a:p>
            <a:r>
              <a:rPr lang="en-US" sz="3500" dirty="0"/>
              <a:t>- Available next day on DCOZ Website and on YouTube</a:t>
            </a:r>
          </a:p>
          <a:p>
            <a:endParaRPr lang="en-US" sz="2500" dirty="0"/>
          </a:p>
          <a:p>
            <a:r>
              <a:rPr lang="en-US" sz="3500" b="1" dirty="0"/>
              <a:t>HOW TO SIGN UP TO PARTICIPATE</a:t>
            </a:r>
          </a:p>
          <a:p>
            <a:pPr marL="285750" indent="-285750">
              <a:buFontTx/>
              <a:buChar char="-"/>
            </a:pPr>
            <a:r>
              <a:rPr lang="en-US" sz="3500" dirty="0"/>
              <a:t>Fill out form on DCOZ website</a:t>
            </a:r>
          </a:p>
          <a:p>
            <a:pPr marL="742950" lvl="1" indent="-285750">
              <a:buFontTx/>
              <a:buChar char="-"/>
            </a:pPr>
            <a:r>
              <a:rPr lang="en-US" sz="2500" dirty="0">
                <a:hlinkClick r:id="rId3"/>
              </a:rPr>
              <a:t>https://dcoz.dc.gov/service/sign-testify</a:t>
            </a:r>
            <a:endParaRPr lang="en-US" sz="2500" dirty="0"/>
          </a:p>
          <a:p>
            <a:pPr marL="285750" indent="-285750">
              <a:buFontTx/>
              <a:buChar char="-"/>
            </a:pPr>
            <a:r>
              <a:rPr lang="en-US" sz="3500" dirty="0"/>
              <a:t>Sign up with DCOZ staff</a:t>
            </a:r>
          </a:p>
          <a:p>
            <a:pPr marL="742950" lvl="1" indent="-285750">
              <a:buFontTx/>
              <a:buChar char="-"/>
            </a:pPr>
            <a:r>
              <a:rPr lang="en-US" sz="2500" dirty="0"/>
              <a:t>ZC:  202-727-0340</a:t>
            </a:r>
          </a:p>
          <a:p>
            <a:pPr marL="742950" lvl="1" indent="-285750">
              <a:buFontTx/>
              <a:buChar char="-"/>
            </a:pPr>
            <a:r>
              <a:rPr lang="en-US" sz="2500" dirty="0"/>
              <a:t>BZA: 202-727-5471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C5140B-E063-4758-ACE1-4CCAAE57F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26" y="4621003"/>
            <a:ext cx="3082524" cy="173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185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30FA5F0-440D-4702-8D25-2D193BEA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r="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BF971-CFE1-404E-B600-14C0C67C196B}"/>
              </a:ext>
            </a:extLst>
          </p:cNvPr>
          <p:cNvSpPr txBox="1"/>
          <p:nvPr/>
        </p:nvSpPr>
        <p:spPr>
          <a:xfrm>
            <a:off x="116380" y="1065862"/>
            <a:ext cx="40349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QUESTIONS?</a:t>
            </a:r>
            <a:endParaRPr lang="en-US" sz="5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D89851-FC25-4AE8-B529-66095C922A03}"/>
              </a:ext>
            </a:extLst>
          </p:cNvPr>
          <p:cNvSpPr txBox="1"/>
          <p:nvPr/>
        </p:nvSpPr>
        <p:spPr>
          <a:xfrm>
            <a:off x="5155379" y="1065861"/>
            <a:ext cx="5744685" cy="5153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Please feel free to contact us: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FFFFFF"/>
                </a:solidFill>
              </a:rPr>
              <a:t>Allison Myers, General Counsel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allison.myers@dc.gov</a:t>
            </a: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>
                <a:solidFill>
                  <a:srgbClr val="FFFFFF"/>
                </a:solidFill>
              </a:rPr>
              <a:t>/ 202-727-2806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FFFFFF"/>
                </a:solidFill>
              </a:rPr>
              <a:t>Sharon Schellin, Secretary to the Zoning Commission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sharon.schellin@dc.gov</a:t>
            </a: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>
                <a:solidFill>
                  <a:srgbClr val="FFFFFF"/>
                </a:solidFill>
              </a:rPr>
              <a:t>/ 202-727-0340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5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FFFFFF"/>
                </a:solidFill>
              </a:rPr>
              <a:t>Clifford Moy, Secretary to the Board of Zoning Adjustment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clifford.moy@dc.gov</a:t>
            </a: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00" dirty="0">
                <a:solidFill>
                  <a:srgbClr val="FFFFFF"/>
                </a:solidFill>
              </a:rPr>
              <a:t>/ 202-727-0348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B01058-8936-4B6D-8DE7-EFC4519F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2C326A-C798-47D5-89FB-7A2EE9ED243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8845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73609B-4D4B-4443-A52C-568A4E23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328C9-3620-4322-AC91-3363925C6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General Overview </a:t>
            </a:r>
            <a:b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of the Zoning Process</a:t>
            </a:r>
          </a:p>
        </p:txBody>
      </p:sp>
    </p:spTree>
    <p:extLst>
      <p:ext uri="{BB962C8B-B14F-4D97-AF65-F5344CB8AC3E}">
        <p14:creationId xmlns:p14="http://schemas.microsoft.com/office/powerpoint/2010/main" val="402263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WHAT IS </a:t>
            </a: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ZONING?</a:t>
            </a:r>
            <a:endParaRPr lang="en-US" sz="60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92BDA2-7372-468C-9113-B6A5CA51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Zoning is the process of dividing land into zones to regulate:</a:t>
            </a:r>
          </a:p>
          <a:p>
            <a:pPr lvl="1"/>
            <a:r>
              <a:rPr lang="en-US" sz="3600" dirty="0"/>
              <a:t>Uses that are allowed, conditionally allowed, or prohibited</a:t>
            </a:r>
          </a:p>
          <a:p>
            <a:pPr lvl="1"/>
            <a:r>
              <a:rPr lang="en-US" sz="3600" dirty="0"/>
              <a:t>The bulk, size, and placement of buildings</a:t>
            </a:r>
          </a:p>
          <a:p>
            <a:endParaRPr lang="en-US" sz="4000" dirty="0"/>
          </a:p>
          <a:p>
            <a:r>
              <a:rPr lang="en-US" sz="4000" dirty="0"/>
              <a:t>Zoning actions implement the long-term goals set in the Comprehensive Plan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3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WHAT IS </a:t>
            </a: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ZONING?</a:t>
            </a:r>
            <a:endParaRPr lang="en-US" sz="60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92BDA2-7372-468C-9113-B6A5CA51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0255" cy="4351338"/>
          </a:xfrm>
        </p:spPr>
        <p:txBody>
          <a:bodyPr>
            <a:normAutofit/>
          </a:bodyPr>
          <a:lstStyle/>
          <a:p>
            <a:r>
              <a:rPr lang="en-US" sz="4000" dirty="0"/>
              <a:t>Zones are shown on the Official Zoning Map on the Office of Zoning website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Requirements of the zones are reflected in the Zoning Regulations (Title 11 DCMR)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22D9A-5273-41E9-9B58-F3E00F383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95" y="1663680"/>
            <a:ext cx="2548283" cy="2176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0F78F-D5BE-496E-80B3-21B3819E8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9142"/>
          <a:stretch/>
        </p:blipFill>
        <p:spPr>
          <a:xfrm>
            <a:off x="8234295" y="4270793"/>
            <a:ext cx="2540000" cy="2157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942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PARTICIPANTS </a:t>
            </a:r>
            <a:r>
              <a:rPr lang="en-US" sz="5000" b="1" dirty="0"/>
              <a:t>IN THE ZONING PROCESS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92BDA2-7372-468C-9113-B6A5CA51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1970" cy="4351338"/>
          </a:xfrm>
        </p:spPr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en-US" sz="4000" b="1" dirty="0"/>
              <a:t>Zoning Commission (ZC): </a:t>
            </a:r>
            <a:r>
              <a:rPr lang="en-US" sz="4000" dirty="0"/>
              <a:t>Adopts and amends the Zoning Regulations and Zoning Map; also hears contested cases, such as Planned Unit Developments (PUDs) and Design Review</a:t>
            </a:r>
          </a:p>
          <a:p>
            <a:pPr marL="0" indent="0">
              <a:buClrTx/>
              <a:buNone/>
            </a:pPr>
            <a:endParaRPr lang="en-US" sz="3600" dirty="0"/>
          </a:p>
          <a:p>
            <a:pPr>
              <a:buClrTx/>
            </a:pPr>
            <a:r>
              <a:rPr lang="en-US" sz="4000" b="1" dirty="0"/>
              <a:t>Board of Zoning Adjustment (BZA):</a:t>
            </a:r>
            <a:r>
              <a:rPr lang="en-US" sz="4000" dirty="0"/>
              <a:t> Hears cases related requests for zoning relief and appeals of administrative decisions related to zoning</a:t>
            </a:r>
          </a:p>
          <a:p>
            <a:pPr>
              <a:buClrTx/>
            </a:pPr>
            <a:endParaRPr lang="en-US" sz="4000" dirty="0"/>
          </a:p>
          <a:p>
            <a:pPr>
              <a:buClrTx/>
            </a:pPr>
            <a:r>
              <a:rPr lang="en-US" sz="4000" b="1" dirty="0"/>
              <a:t>DC Office of Zoning (DCOZ)</a:t>
            </a:r>
            <a:r>
              <a:rPr lang="en-US" sz="4000" b="1" dirty="0"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: </a:t>
            </a:r>
            <a:r>
              <a:rPr lang="en-US" sz="4000" dirty="0"/>
              <a:t>Provides professional, technical, and administrative assistance to the ZC and the BZA in support of their oversight and adjudication of zoning matters in the District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6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PARTICIPANTS </a:t>
            </a:r>
            <a:r>
              <a:rPr lang="en-US" sz="5000" b="1" dirty="0"/>
              <a:t>IN THE ZONING PROCESS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92BDA2-7372-468C-9113-B6A5CA51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719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414384-61AE-47CA-88F6-991FD3B67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110290"/>
              </p:ext>
            </p:extLst>
          </p:nvPr>
        </p:nvGraphicFramePr>
        <p:xfrm>
          <a:off x="558800" y="1690689"/>
          <a:ext cx="11013440" cy="384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99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4811B7E-8163-46E8-9B66-B59D62712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 b="183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49B65-F3B1-4FC3-97E0-52A01D8CA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130811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ZC 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9A956-37EC-4093-81E6-A2EC5B075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096012"/>
            <a:ext cx="10261600" cy="1678986"/>
          </a:xfrm>
        </p:spPr>
        <p:txBody>
          <a:bodyPr>
            <a:normAutofit/>
          </a:bodyPr>
          <a:lstStyle/>
          <a:p>
            <a:pPr algn="l"/>
            <a:r>
              <a:rPr lang="en-US" sz="5000" dirty="0"/>
              <a:t>Map Amendments &amp; PUDs</a:t>
            </a:r>
          </a:p>
        </p:txBody>
      </p:sp>
    </p:spTree>
    <p:extLst>
      <p:ext uri="{BB962C8B-B14F-4D97-AF65-F5344CB8AC3E}">
        <p14:creationId xmlns:p14="http://schemas.microsoft.com/office/powerpoint/2010/main" val="544834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32656" r="-1" b="6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ZC CASES</a:t>
            </a:r>
            <a:endParaRPr lang="en-US" sz="6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1E58D-1FB5-4E88-A44A-D4AE27DAADAB}"/>
              </a:ext>
            </a:extLst>
          </p:cNvPr>
          <p:cNvSpPr txBox="1"/>
          <p:nvPr/>
        </p:nvSpPr>
        <p:spPr>
          <a:xfrm>
            <a:off x="2755420" y="2196586"/>
            <a:ext cx="8598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Text Amendment</a:t>
            </a:r>
            <a:r>
              <a:rPr lang="en-US" sz="2400" b="1" dirty="0"/>
              <a:t>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Petition to change the text of the Zoning Regulations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Follows rulemaking procedures</a:t>
            </a:r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2400" b="1" u="sng" dirty="0"/>
              <a:t>Map Amendment</a:t>
            </a:r>
            <a:r>
              <a:rPr lang="en-US" sz="2400" b="1" dirty="0"/>
              <a:t>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Application/Petition to change the Zone District applied to a property; can include adding a new Zone District to an area.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Could be a </a:t>
            </a:r>
            <a:r>
              <a:rPr lang="en-US" sz="2400" u="sng" dirty="0"/>
              <a:t>rulemaking</a:t>
            </a:r>
            <a:r>
              <a:rPr lang="en-US" sz="2400" dirty="0"/>
              <a:t> or a </a:t>
            </a:r>
            <a:r>
              <a:rPr lang="en-US" sz="2400" u="sng" dirty="0"/>
              <a:t>contested case</a:t>
            </a:r>
            <a:r>
              <a:rPr lang="en-US" sz="2400" dirty="0"/>
              <a:t>, depending on the circumstance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3FC81-AE5F-4648-A639-18C641094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3" y="2279696"/>
            <a:ext cx="1555497" cy="1555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B671C-50A4-4A95-8BF6-D1D6166BF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3" y="4176707"/>
            <a:ext cx="1641147" cy="1641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57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124F5-F681-4216-8E0B-AE4C0EA8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32656" r="-1" b="6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0843B-7DA8-4E2A-B716-58B11C46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TYPES OF </a:t>
            </a: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ZC CASES</a:t>
            </a:r>
            <a:endParaRPr lang="en-US" sz="6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2449-DEF0-4003-A8E6-AF2B3322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F2C326A-C798-47D5-89FB-7A2EE9ED2431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1E58D-1FB5-4E88-A44A-D4AE27DAADAB}"/>
              </a:ext>
            </a:extLst>
          </p:cNvPr>
          <p:cNvSpPr txBox="1"/>
          <p:nvPr/>
        </p:nvSpPr>
        <p:spPr>
          <a:xfrm>
            <a:off x="685800" y="2196586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Map Amendments</a:t>
            </a:r>
            <a:r>
              <a:rPr lang="en-US" sz="2400" b="1" dirty="0"/>
              <a:t>:</a:t>
            </a:r>
          </a:p>
          <a:p>
            <a:pPr>
              <a:buClrTx/>
            </a:pPr>
            <a:r>
              <a:rPr lang="en-US" sz="2400" dirty="0"/>
              <a:t>In all cases, the Zoning Commission shall find that the </a:t>
            </a:r>
            <a:r>
              <a:rPr lang="en-US" sz="2400" b="1" dirty="0"/>
              <a:t>amendment is not inconsistent with the Comprehensive Plan</a:t>
            </a:r>
            <a:r>
              <a:rPr lang="en-US" sz="2400" dirty="0"/>
              <a:t> and with other adopted public policies and active programs related to the subject site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52A46EA-900E-4121-A5DC-5E7293C8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76232"/>
              </p:ext>
            </p:extLst>
          </p:nvPr>
        </p:nvGraphicFramePr>
        <p:xfrm>
          <a:off x="1266190" y="3982720"/>
          <a:ext cx="9594850" cy="251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00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846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Kozuka Gothic Pro H</vt:lpstr>
      <vt:lpstr>Office Theme</vt:lpstr>
      <vt:lpstr>ZONING 101 for ANC 5B</vt:lpstr>
      <vt:lpstr>General Overview  of the Zoning Process</vt:lpstr>
      <vt:lpstr>WHAT IS ZONING?</vt:lpstr>
      <vt:lpstr>WHAT IS ZONING?</vt:lpstr>
      <vt:lpstr>PARTICIPANTS IN THE ZONING PROCESS</vt:lpstr>
      <vt:lpstr>PARTICIPANTS IN THE ZONING PROCESS</vt:lpstr>
      <vt:lpstr>ZC Cases</vt:lpstr>
      <vt:lpstr>TYPES OF ZC CASES</vt:lpstr>
      <vt:lpstr>TYPES OF ZC CASES</vt:lpstr>
      <vt:lpstr>TYPES OF ZC CASES</vt:lpstr>
      <vt:lpstr>TYPES OF ZC CASES</vt:lpstr>
      <vt:lpstr>Participation in Zoning Cases</vt:lpstr>
      <vt:lpstr>RESEARCH A CASE </vt:lpstr>
      <vt:lpstr>COMMENT ON A CASE </vt:lpstr>
      <vt:lpstr>PARTICIPATE IN A HEARING</vt:lpstr>
      <vt:lpstr>VIRTUAL HEARINGS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ZONING BASICS  for ANCs</dc:title>
  <dc:creator>Myers, Allison E. (DCOZ)</dc:creator>
  <cp:lastModifiedBy>Allie</cp:lastModifiedBy>
  <cp:revision>68</cp:revision>
  <dcterms:created xsi:type="dcterms:W3CDTF">2021-03-12T18:48:53Z</dcterms:created>
  <dcterms:modified xsi:type="dcterms:W3CDTF">2021-05-13T23:11:11Z</dcterms:modified>
</cp:coreProperties>
</file>